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9" r:id="rId2"/>
    <p:sldMasterId id="2147483670" r:id="rId3"/>
    <p:sldMasterId id="2147483671" r:id="rId4"/>
    <p:sldMasterId id="2147483648" r:id="rId5"/>
  </p:sldMasterIdLst>
  <p:notesMasterIdLst>
    <p:notesMasterId r:id="rId41"/>
  </p:notesMasterIdLst>
  <p:handoutMasterIdLst>
    <p:handoutMasterId r:id="rId42"/>
  </p:handoutMasterIdLst>
  <p:sldIdLst>
    <p:sldId id="2142533194" r:id="rId6"/>
    <p:sldId id="332" r:id="rId7"/>
    <p:sldId id="334" r:id="rId8"/>
    <p:sldId id="2142533189" r:id="rId9"/>
    <p:sldId id="350" r:id="rId10"/>
    <p:sldId id="374" r:id="rId11"/>
    <p:sldId id="375" r:id="rId12"/>
    <p:sldId id="377" r:id="rId13"/>
    <p:sldId id="2142533168" r:id="rId14"/>
    <p:sldId id="2142533170" r:id="rId15"/>
    <p:sldId id="401" r:id="rId16"/>
    <p:sldId id="2142533175" r:id="rId17"/>
    <p:sldId id="384" r:id="rId18"/>
    <p:sldId id="412" r:id="rId19"/>
    <p:sldId id="2142533195" r:id="rId20"/>
    <p:sldId id="2142533176" r:id="rId21"/>
    <p:sldId id="2142533179" r:id="rId22"/>
    <p:sldId id="2142533206" r:id="rId23"/>
    <p:sldId id="2142533183" r:id="rId24"/>
    <p:sldId id="2142533207" r:id="rId25"/>
    <p:sldId id="2142533186" r:id="rId26"/>
    <p:sldId id="2142533192" r:id="rId27"/>
    <p:sldId id="3316" r:id="rId28"/>
    <p:sldId id="409" r:id="rId29"/>
    <p:sldId id="358" r:id="rId30"/>
    <p:sldId id="2142533191" r:id="rId31"/>
    <p:sldId id="2142533187" r:id="rId32"/>
    <p:sldId id="2142533190" r:id="rId33"/>
    <p:sldId id="2142533185" r:id="rId34"/>
    <p:sldId id="3269" r:id="rId35"/>
    <p:sldId id="2142533174" r:id="rId36"/>
    <p:sldId id="414" r:id="rId37"/>
    <p:sldId id="411" r:id="rId38"/>
    <p:sldId id="2142533196" r:id="rId39"/>
    <p:sldId id="3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F23AA1-7D84-DF75-1379-021EF5585EAA}" name="Nicole Ferguson" initials="NF" userId="S::fergusni@slc.co.uk::f8d0bcb3-6951-45b2-91cc-722ade601a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338"/>
    <a:srgbClr val="006060"/>
    <a:srgbClr val="E8EFCD"/>
    <a:srgbClr val="F4F6E8"/>
    <a:srgbClr val="E7EAEA"/>
    <a:srgbClr val="CBD2D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66" autoAdjust="0"/>
  </p:normalViewPr>
  <p:slideViewPr>
    <p:cSldViewPr snapToGrid="0">
      <p:cViewPr varScale="1">
        <p:scale>
          <a:sx n="53" d="100"/>
          <a:sy n="53" d="100"/>
        </p:scale>
        <p:origin x="2196" y="48"/>
      </p:cViewPr>
      <p:guideLst/>
    </p:cSldViewPr>
  </p:slideViewPr>
  <p:notesTextViewPr>
    <p:cViewPr>
      <p:scale>
        <a:sx n="1" d="1"/>
        <a:sy n="1" d="1"/>
      </p:scale>
      <p:origin x="0" y="0"/>
    </p:cViewPr>
  </p:notesTextViewPr>
  <p:notesViewPr>
    <p:cSldViewPr snapToGrid="0">
      <p:cViewPr varScale="1">
        <p:scale>
          <a:sx n="52" d="100"/>
          <a:sy n="52" d="100"/>
        </p:scale>
        <p:origin x="29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05D1E6-BE7C-9F84-E064-7B98A94A3F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958C2CF7-C7B5-D280-42B9-DE92199CD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9637B92-4F47-54B6-FA5E-202FD47ED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1FEE7-B67C-4597-A5FA-83088B322EF8}" type="slidenum">
              <a:rPr lang="en-GB" smtClean="0"/>
              <a:t>‹#›</a:t>
            </a:fld>
            <a:endParaRPr lang="en-GB"/>
          </a:p>
        </p:txBody>
      </p:sp>
      <p:sp>
        <p:nvSpPr>
          <p:cNvPr id="6" name="Date Placeholder 5">
            <a:extLst>
              <a:ext uri="{FF2B5EF4-FFF2-40B4-BE49-F238E27FC236}">
                <a16:creationId xmlns:a16="http://schemas.microsoft.com/office/drawing/2014/main" id="{AE52B304-52E4-A5E0-3E3A-4FB3484107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728E33-F7D5-4D5F-A7E3-DB7E1099499C}" type="datetimeFigureOut">
              <a:rPr lang="en-GB" smtClean="0"/>
              <a:t>09/06/2026</a:t>
            </a:fld>
            <a:endParaRPr lang="en-GB"/>
          </a:p>
        </p:txBody>
      </p:sp>
    </p:spTree>
    <p:extLst>
      <p:ext uri="{BB962C8B-B14F-4D97-AF65-F5344CB8AC3E}">
        <p14:creationId xmlns:p14="http://schemas.microsoft.com/office/powerpoint/2010/main" val="438550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BFADF-5D5C-4413-B348-BEF3F4117D41}" type="datetimeFigureOut">
              <a:rPr lang="en-GB" smtClean="0"/>
              <a:t>09/06/2026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7D56B-002E-4AAE-90DA-AA24BB3D8A78}" type="slidenum">
              <a:rPr lang="en-GB" smtClean="0"/>
              <a:t>‹#›</a:t>
            </a:fld>
            <a:endParaRPr lang="en-GB"/>
          </a:p>
        </p:txBody>
      </p:sp>
    </p:spTree>
    <p:extLst>
      <p:ext uri="{BB962C8B-B14F-4D97-AF65-F5344CB8AC3E}">
        <p14:creationId xmlns:p14="http://schemas.microsoft.com/office/powerpoint/2010/main" val="304800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a:t>
            </a:fld>
            <a:endParaRPr lang="en-GB"/>
          </a:p>
        </p:txBody>
      </p:sp>
    </p:spTree>
    <p:extLst>
      <p:ext uri="{BB962C8B-B14F-4D97-AF65-F5344CB8AC3E}">
        <p14:creationId xmlns:p14="http://schemas.microsoft.com/office/powerpoint/2010/main" val="357813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11</a:t>
            </a:fld>
            <a:endParaRPr lang="en-GB"/>
          </a:p>
        </p:txBody>
      </p:sp>
    </p:spTree>
    <p:extLst>
      <p:ext uri="{BB962C8B-B14F-4D97-AF65-F5344CB8AC3E}">
        <p14:creationId xmlns:p14="http://schemas.microsoft.com/office/powerpoint/2010/main" val="177947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A6F8-2FC8-0902-507F-1A3FB7D90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70ADB-8F9D-A743-C4C0-D683173BE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90CF9-CB60-353E-D4F1-C43E6C2B00F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5A84ED-8404-46EB-D17E-A48905C257BF}"/>
              </a:ext>
            </a:extLst>
          </p:cNvPr>
          <p:cNvSpPr>
            <a:spLocks noGrp="1"/>
          </p:cNvSpPr>
          <p:nvPr>
            <p:ph type="sldNum" sz="quarter" idx="5"/>
          </p:nvPr>
        </p:nvSpPr>
        <p:spPr/>
        <p:txBody>
          <a:bodyPr/>
          <a:lstStyle/>
          <a:p>
            <a:fld id="{7917D56B-002E-4AAE-90DA-AA24BB3D8A78}" type="slidenum">
              <a:rPr lang="en-GB" smtClean="0"/>
              <a:t>12</a:t>
            </a:fld>
            <a:endParaRPr lang="en-GB"/>
          </a:p>
        </p:txBody>
      </p:sp>
    </p:spTree>
    <p:extLst>
      <p:ext uri="{BB962C8B-B14F-4D97-AF65-F5344CB8AC3E}">
        <p14:creationId xmlns:p14="http://schemas.microsoft.com/office/powerpoint/2010/main" val="156699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13</a:t>
            </a:fld>
            <a:endParaRPr lang="en-GB"/>
          </a:p>
        </p:txBody>
      </p:sp>
    </p:spTree>
    <p:extLst>
      <p:ext uri="{BB962C8B-B14F-4D97-AF65-F5344CB8AC3E}">
        <p14:creationId xmlns:p14="http://schemas.microsoft.com/office/powerpoint/2010/main" val="393148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8F96-18F7-560E-4231-906734A4C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34376-8733-2822-F2FF-A70654F9E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5D6D7-F20F-A251-07F6-56A23D7125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019DA33-B89D-1E05-2BD9-BA112AF4655B}"/>
              </a:ext>
            </a:extLst>
          </p:cNvPr>
          <p:cNvSpPr>
            <a:spLocks noGrp="1"/>
          </p:cNvSpPr>
          <p:nvPr>
            <p:ph type="sldNum" sz="quarter" idx="5"/>
          </p:nvPr>
        </p:nvSpPr>
        <p:spPr/>
        <p:txBody>
          <a:bodyPr/>
          <a:lstStyle/>
          <a:p>
            <a:fld id="{7917D56B-002E-4AAE-90DA-AA24BB3D8A78}" type="slidenum">
              <a:rPr lang="en-GB" smtClean="0"/>
              <a:t>14</a:t>
            </a:fld>
            <a:endParaRPr lang="en-GB"/>
          </a:p>
        </p:txBody>
      </p:sp>
    </p:spTree>
    <p:extLst>
      <p:ext uri="{BB962C8B-B14F-4D97-AF65-F5344CB8AC3E}">
        <p14:creationId xmlns:p14="http://schemas.microsoft.com/office/powerpoint/2010/main" val="417664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1C9B-21FA-7531-2B6C-EABFB9684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B654A-7904-C678-7EBA-AD1E79C66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43C81-EC30-7641-597B-0B644E4E99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2D6319-EC62-B988-3527-3CB4411873D5}"/>
              </a:ext>
            </a:extLst>
          </p:cNvPr>
          <p:cNvSpPr>
            <a:spLocks noGrp="1"/>
          </p:cNvSpPr>
          <p:nvPr>
            <p:ph type="sldNum" sz="quarter" idx="5"/>
          </p:nvPr>
        </p:nvSpPr>
        <p:spPr/>
        <p:txBody>
          <a:bodyPr/>
          <a:lstStyle/>
          <a:p>
            <a:fld id="{7917D56B-002E-4AAE-90DA-AA24BB3D8A78}" type="slidenum">
              <a:rPr lang="en-GB" smtClean="0"/>
              <a:t>15</a:t>
            </a:fld>
            <a:endParaRPr lang="en-GB"/>
          </a:p>
        </p:txBody>
      </p:sp>
    </p:spTree>
    <p:extLst>
      <p:ext uri="{BB962C8B-B14F-4D97-AF65-F5344CB8AC3E}">
        <p14:creationId xmlns:p14="http://schemas.microsoft.com/office/powerpoint/2010/main" val="449342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16</a:t>
            </a:fld>
            <a:endParaRPr lang="en-GB"/>
          </a:p>
        </p:txBody>
      </p:sp>
    </p:spTree>
    <p:extLst>
      <p:ext uri="{BB962C8B-B14F-4D97-AF65-F5344CB8AC3E}">
        <p14:creationId xmlns:p14="http://schemas.microsoft.com/office/powerpoint/2010/main" val="244289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18</a:t>
            </a:fld>
            <a:endParaRPr lang="en-GB"/>
          </a:p>
        </p:txBody>
      </p:sp>
    </p:spTree>
    <p:extLst>
      <p:ext uri="{BB962C8B-B14F-4D97-AF65-F5344CB8AC3E}">
        <p14:creationId xmlns:p14="http://schemas.microsoft.com/office/powerpoint/2010/main" val="39900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57C73-E2CE-4861-BBC9-77095FBDA549}" type="slidenum">
              <a:rPr lang="en-GB" smtClean="0"/>
              <a:t>19</a:t>
            </a:fld>
            <a:endParaRPr lang="en-GB"/>
          </a:p>
        </p:txBody>
      </p:sp>
    </p:spTree>
    <p:extLst>
      <p:ext uri="{BB962C8B-B14F-4D97-AF65-F5344CB8AC3E}">
        <p14:creationId xmlns:p14="http://schemas.microsoft.com/office/powerpoint/2010/main" val="201488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57C73-E2CE-4861-BBC9-77095FBDA549}" type="slidenum">
              <a:rPr lang="en-GB" smtClean="0"/>
              <a:t>20</a:t>
            </a:fld>
            <a:endParaRPr lang="en-GB"/>
          </a:p>
        </p:txBody>
      </p:sp>
    </p:spTree>
    <p:extLst>
      <p:ext uri="{BB962C8B-B14F-4D97-AF65-F5344CB8AC3E}">
        <p14:creationId xmlns:p14="http://schemas.microsoft.com/office/powerpoint/2010/main" val="67214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21</a:t>
            </a:fld>
            <a:endParaRPr lang="en-GB"/>
          </a:p>
        </p:txBody>
      </p:sp>
    </p:spTree>
    <p:extLst>
      <p:ext uri="{BB962C8B-B14F-4D97-AF65-F5344CB8AC3E}">
        <p14:creationId xmlns:p14="http://schemas.microsoft.com/office/powerpoint/2010/main" val="34689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a:t>
            </a:fld>
            <a:endParaRPr lang="en-GB"/>
          </a:p>
        </p:txBody>
      </p:sp>
    </p:spTree>
    <p:extLst>
      <p:ext uri="{BB962C8B-B14F-4D97-AF65-F5344CB8AC3E}">
        <p14:creationId xmlns:p14="http://schemas.microsoft.com/office/powerpoint/2010/main" val="349931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23</a:t>
            </a:fld>
            <a:endParaRPr lang="en-GB"/>
          </a:p>
        </p:txBody>
      </p:sp>
    </p:spTree>
    <p:extLst>
      <p:ext uri="{BB962C8B-B14F-4D97-AF65-F5344CB8AC3E}">
        <p14:creationId xmlns:p14="http://schemas.microsoft.com/office/powerpoint/2010/main" val="60253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C75A06-73E5-48C7-837A-8B7B9F641D29}" type="slidenum">
              <a:rPr lang="en-GB" altLang="en-GB" smtClean="0"/>
              <a:pPr/>
              <a:t>24</a:t>
            </a:fld>
            <a:endParaRPr lang="en-GB" altLang="en-GB"/>
          </a:p>
        </p:txBody>
      </p:sp>
    </p:spTree>
    <p:extLst>
      <p:ext uri="{BB962C8B-B14F-4D97-AF65-F5344CB8AC3E}">
        <p14:creationId xmlns:p14="http://schemas.microsoft.com/office/powerpoint/2010/main" val="3863761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26</a:t>
            </a:fld>
            <a:endParaRPr lang="en-GB"/>
          </a:p>
        </p:txBody>
      </p:sp>
    </p:spTree>
    <p:extLst>
      <p:ext uri="{BB962C8B-B14F-4D97-AF65-F5344CB8AC3E}">
        <p14:creationId xmlns:p14="http://schemas.microsoft.com/office/powerpoint/2010/main" val="3081861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28</a:t>
            </a:fld>
            <a:endParaRPr lang="en-GB"/>
          </a:p>
        </p:txBody>
      </p:sp>
    </p:spTree>
    <p:extLst>
      <p:ext uri="{BB962C8B-B14F-4D97-AF65-F5344CB8AC3E}">
        <p14:creationId xmlns:p14="http://schemas.microsoft.com/office/powerpoint/2010/main" val="29038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30</a:t>
            </a:fld>
            <a:endParaRPr lang="en-GB"/>
          </a:p>
        </p:txBody>
      </p:sp>
    </p:spTree>
    <p:extLst>
      <p:ext uri="{BB962C8B-B14F-4D97-AF65-F5344CB8AC3E}">
        <p14:creationId xmlns:p14="http://schemas.microsoft.com/office/powerpoint/2010/main" val="11726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7917D56B-002E-4AAE-90DA-AA24BB3D8A78}" type="slidenum">
              <a:rPr lang="en-GB" smtClean="0"/>
              <a:t>31</a:t>
            </a:fld>
            <a:endParaRPr lang="en-GB"/>
          </a:p>
        </p:txBody>
      </p:sp>
    </p:spTree>
    <p:extLst>
      <p:ext uri="{BB962C8B-B14F-4D97-AF65-F5344CB8AC3E}">
        <p14:creationId xmlns:p14="http://schemas.microsoft.com/office/powerpoint/2010/main" val="4278028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3A78-5AEB-3485-9878-A33E7D820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BFBEB-5A97-1FED-1650-20423A9B2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309CC-954A-4C86-1663-2CBC120D78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D16973-579A-E601-A8FF-594A9C6EE793}"/>
              </a:ext>
            </a:extLst>
          </p:cNvPr>
          <p:cNvSpPr>
            <a:spLocks noGrp="1"/>
          </p:cNvSpPr>
          <p:nvPr>
            <p:ph type="sldNum" sz="quarter" idx="5"/>
          </p:nvPr>
        </p:nvSpPr>
        <p:spPr/>
        <p:txBody>
          <a:bodyPr/>
          <a:lstStyle/>
          <a:p>
            <a:fld id="{7917D56B-002E-4AAE-90DA-AA24BB3D8A78}" type="slidenum">
              <a:rPr lang="en-GB" smtClean="0"/>
              <a:t>32</a:t>
            </a:fld>
            <a:endParaRPr lang="en-GB"/>
          </a:p>
        </p:txBody>
      </p:sp>
    </p:spTree>
    <p:extLst>
      <p:ext uri="{BB962C8B-B14F-4D97-AF65-F5344CB8AC3E}">
        <p14:creationId xmlns:p14="http://schemas.microsoft.com/office/powerpoint/2010/main" val="428210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33</a:t>
            </a:fld>
            <a:endParaRPr lang="en-GB"/>
          </a:p>
        </p:txBody>
      </p:sp>
    </p:spTree>
    <p:extLst>
      <p:ext uri="{BB962C8B-B14F-4D97-AF65-F5344CB8AC3E}">
        <p14:creationId xmlns:p14="http://schemas.microsoft.com/office/powerpoint/2010/main" val="254355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E823-1DB3-B7E9-B85F-1AB5BDB74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9FC75-80FE-DF10-2238-9D0CC962B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F09C6-A7E0-70C1-E15D-578A83046A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2D5F2F2-124A-FDE6-AD08-67C97EB85F35}"/>
              </a:ext>
            </a:extLst>
          </p:cNvPr>
          <p:cNvSpPr>
            <a:spLocks noGrp="1"/>
          </p:cNvSpPr>
          <p:nvPr>
            <p:ph type="sldNum" sz="quarter" idx="5"/>
          </p:nvPr>
        </p:nvSpPr>
        <p:spPr/>
        <p:txBody>
          <a:bodyPr/>
          <a:lstStyle/>
          <a:p>
            <a:fld id="{7917D56B-002E-4AAE-90DA-AA24BB3D8A78}" type="slidenum">
              <a:rPr lang="en-GB" smtClean="0"/>
              <a:t>34</a:t>
            </a:fld>
            <a:endParaRPr lang="en-GB"/>
          </a:p>
        </p:txBody>
      </p:sp>
    </p:spTree>
    <p:extLst>
      <p:ext uri="{BB962C8B-B14F-4D97-AF65-F5344CB8AC3E}">
        <p14:creationId xmlns:p14="http://schemas.microsoft.com/office/powerpoint/2010/main" val="371345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3</a:t>
            </a:fld>
            <a:endParaRPr lang="en-GB"/>
          </a:p>
        </p:txBody>
      </p:sp>
    </p:spTree>
    <p:extLst>
      <p:ext uri="{BB962C8B-B14F-4D97-AF65-F5344CB8AC3E}">
        <p14:creationId xmlns:p14="http://schemas.microsoft.com/office/powerpoint/2010/main" val="367110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4</a:t>
            </a:fld>
            <a:endParaRPr lang="en-GB"/>
          </a:p>
        </p:txBody>
      </p:sp>
    </p:spTree>
    <p:extLst>
      <p:ext uri="{BB962C8B-B14F-4D97-AF65-F5344CB8AC3E}">
        <p14:creationId xmlns:p14="http://schemas.microsoft.com/office/powerpoint/2010/main" val="199741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5</a:t>
            </a:fld>
            <a:endParaRPr lang="en-GB"/>
          </a:p>
        </p:txBody>
      </p:sp>
    </p:spTree>
    <p:extLst>
      <p:ext uri="{BB962C8B-B14F-4D97-AF65-F5344CB8AC3E}">
        <p14:creationId xmlns:p14="http://schemas.microsoft.com/office/powerpoint/2010/main" val="82799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6</a:t>
            </a:fld>
            <a:endParaRPr lang="en-GB"/>
          </a:p>
        </p:txBody>
      </p:sp>
    </p:spTree>
    <p:extLst>
      <p:ext uri="{BB962C8B-B14F-4D97-AF65-F5344CB8AC3E}">
        <p14:creationId xmlns:p14="http://schemas.microsoft.com/office/powerpoint/2010/main" val="1661111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7</a:t>
            </a:fld>
            <a:endParaRPr lang="en-GB"/>
          </a:p>
        </p:txBody>
      </p:sp>
    </p:spTree>
    <p:extLst>
      <p:ext uri="{BB962C8B-B14F-4D97-AF65-F5344CB8AC3E}">
        <p14:creationId xmlns:p14="http://schemas.microsoft.com/office/powerpoint/2010/main" val="165879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7D56B-002E-4AAE-90DA-AA24BB3D8A78}" type="slidenum">
              <a:rPr lang="en-GB" smtClean="0"/>
              <a:t>8</a:t>
            </a:fld>
            <a:endParaRPr lang="en-GB"/>
          </a:p>
        </p:txBody>
      </p:sp>
    </p:spTree>
    <p:extLst>
      <p:ext uri="{BB962C8B-B14F-4D97-AF65-F5344CB8AC3E}">
        <p14:creationId xmlns:p14="http://schemas.microsoft.com/office/powerpoint/2010/main" val="389331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FFFF00"/>
              </a:solidFill>
            </a:endParaRPr>
          </a:p>
          <a:p>
            <a:endParaRPr lang="en-GB" dirty="0"/>
          </a:p>
        </p:txBody>
      </p:sp>
      <p:sp>
        <p:nvSpPr>
          <p:cNvPr id="4" name="Slide Number Placeholder 3"/>
          <p:cNvSpPr>
            <a:spLocks noGrp="1"/>
          </p:cNvSpPr>
          <p:nvPr>
            <p:ph type="sldNum" sz="quarter" idx="5"/>
          </p:nvPr>
        </p:nvSpPr>
        <p:spPr/>
        <p:txBody>
          <a:bodyPr/>
          <a:lstStyle/>
          <a:p>
            <a:fld id="{49F95091-C20E-429A-BBD4-C13E542F92E4}" type="slidenum">
              <a:rPr lang="en-GB" smtClean="0"/>
              <a:t>9</a:t>
            </a:fld>
            <a:endParaRPr lang="en-GB"/>
          </a:p>
        </p:txBody>
      </p:sp>
    </p:spTree>
    <p:extLst>
      <p:ext uri="{BB962C8B-B14F-4D97-AF65-F5344CB8AC3E}">
        <p14:creationId xmlns:p14="http://schemas.microsoft.com/office/powerpoint/2010/main" val="2506863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5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Page with Ic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DD9FC-3A59-496F-C7FE-7C56ABF9524B}"/>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4"/>
          </a:xfrm>
          <a:prstGeom prst="rect">
            <a:avLst/>
          </a:prstGeom>
        </p:spPr>
      </p:pic>
      <p:sp>
        <p:nvSpPr>
          <p:cNvPr id="2" name="Picture Placeholder 10">
            <a:extLst>
              <a:ext uri="{FF2B5EF4-FFF2-40B4-BE49-F238E27FC236}">
                <a16:creationId xmlns:a16="http://schemas.microsoft.com/office/drawing/2014/main" id="{5854EF80-34A3-40C4-3BB2-7D84BF06C118}"/>
              </a:ext>
            </a:extLst>
          </p:cNvPr>
          <p:cNvSpPr>
            <a:spLocks noGrp="1"/>
          </p:cNvSpPr>
          <p:nvPr>
            <p:ph type="pic" sz="quarter" idx="11" hasCustomPrompt="1"/>
          </p:nvPr>
        </p:nvSpPr>
        <p:spPr>
          <a:xfrm>
            <a:off x="723330" y="636746"/>
            <a:ext cx="2213834" cy="2078746"/>
          </a:xfrm>
          <a:prstGeom prst="rect">
            <a:avLst/>
          </a:prstGeom>
          <a:noFill/>
          <a:ln>
            <a:noFill/>
          </a:ln>
        </p:spPr>
        <p:txBody>
          <a:bodyPr/>
          <a:lstStyle>
            <a:lvl1pPr marL="0" indent="0">
              <a:buNone/>
              <a:defRPr b="1" u="sng">
                <a:solidFill>
                  <a:srgbClr val="FF0000"/>
                </a:solidFill>
              </a:defRPr>
            </a:lvl1pPr>
          </a:lstStyle>
          <a:p>
            <a:r>
              <a:rPr lang="en-GB" dirty="0"/>
              <a:t>Insert Icon Here</a:t>
            </a:r>
          </a:p>
        </p:txBody>
      </p:sp>
      <p:sp>
        <p:nvSpPr>
          <p:cNvPr id="6" name="Title 18">
            <a:extLst>
              <a:ext uri="{FF2B5EF4-FFF2-40B4-BE49-F238E27FC236}">
                <a16:creationId xmlns:a16="http://schemas.microsoft.com/office/drawing/2014/main" id="{29134C19-6610-47C2-8E66-3499D1F004E1}"/>
              </a:ext>
            </a:extLst>
          </p:cNvPr>
          <p:cNvSpPr>
            <a:spLocks noGrp="1"/>
          </p:cNvSpPr>
          <p:nvPr>
            <p:ph type="title" hasCustomPrompt="1"/>
          </p:nvPr>
        </p:nvSpPr>
        <p:spPr>
          <a:xfrm>
            <a:off x="723331" y="2789828"/>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7" name="Text Placeholder 10">
            <a:extLst>
              <a:ext uri="{FF2B5EF4-FFF2-40B4-BE49-F238E27FC236}">
                <a16:creationId xmlns:a16="http://schemas.microsoft.com/office/drawing/2014/main" id="{8E76F19C-B256-FC6C-4636-61B6D41D3D4E}"/>
              </a:ext>
            </a:extLst>
          </p:cNvPr>
          <p:cNvSpPr>
            <a:spLocks noGrp="1"/>
          </p:cNvSpPr>
          <p:nvPr>
            <p:ph type="body" sz="quarter" idx="10" hasCustomPrompt="1"/>
          </p:nvPr>
        </p:nvSpPr>
        <p:spPr>
          <a:xfrm>
            <a:off x="723330" y="3678959"/>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87534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09B31-83AD-F399-6F6B-22F26402E01B}"/>
              </a:ext>
            </a:extLst>
          </p:cNvPr>
          <p:cNvSpPr>
            <a:spLocks/>
          </p:cNvSpPr>
          <p:nvPr userDrawn="1"/>
        </p:nvSpPr>
        <p:spPr>
          <a:xfrm>
            <a:off x="0" y="0"/>
            <a:ext cx="12192000" cy="6858000"/>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4074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EDB5-C1CC-48C1-96CD-368C42FDA067}"/>
              </a:ext>
            </a:extLst>
          </p:cNvPr>
          <p:cNvSpPr>
            <a:spLocks noGrp="1"/>
          </p:cNvSpPr>
          <p:nvPr>
            <p:ph type="title" hasCustomPrompt="1"/>
          </p:nvPr>
        </p:nvSpPr>
        <p:spPr>
          <a:xfrm>
            <a:off x="839788" y="979712"/>
            <a:ext cx="3932237" cy="685800"/>
          </a:xfrm>
        </p:spPr>
        <p:txBody>
          <a:bodyPr anchor="b">
            <a:normAutofit/>
          </a:bodyPr>
          <a:lstStyle>
            <a:lvl1pPr>
              <a:defRPr sz="3200"/>
            </a:lvl1pPr>
          </a:lstStyle>
          <a:p>
            <a:r>
              <a:rPr lang="en-US" dirty="0"/>
              <a:t>Insert slide header</a:t>
            </a:r>
            <a:endParaRPr lang="en-GB" dirty="0"/>
          </a:p>
        </p:txBody>
      </p:sp>
      <p:sp>
        <p:nvSpPr>
          <p:cNvPr id="3" name="Content Placeholder 2">
            <a:extLst>
              <a:ext uri="{FF2B5EF4-FFF2-40B4-BE49-F238E27FC236}">
                <a16:creationId xmlns:a16="http://schemas.microsoft.com/office/drawing/2014/main" id="{ADA1DE7F-6F60-4C82-A3C8-C82DBF1933FE}"/>
              </a:ext>
            </a:extLst>
          </p:cNvPr>
          <p:cNvSpPr>
            <a:spLocks noGrp="1"/>
          </p:cNvSpPr>
          <p:nvPr>
            <p:ph idx="1"/>
          </p:nvPr>
        </p:nvSpPr>
        <p:spPr>
          <a:xfrm>
            <a:off x="5150531" y="1727657"/>
            <a:ext cx="6172200" cy="3869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BAF0231-185C-4E8A-88B7-3B4D83F4960D}"/>
              </a:ext>
            </a:extLst>
          </p:cNvPr>
          <p:cNvSpPr>
            <a:spLocks noGrp="1"/>
          </p:cNvSpPr>
          <p:nvPr>
            <p:ph type="body" sz="half" idx="2"/>
          </p:nvPr>
        </p:nvSpPr>
        <p:spPr>
          <a:xfrm>
            <a:off x="839788" y="1785258"/>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a:t>
            </a:r>
          </a:p>
        </p:txBody>
      </p:sp>
    </p:spTree>
    <p:extLst>
      <p:ext uri="{BB962C8B-B14F-4D97-AF65-F5344CB8AC3E}">
        <p14:creationId xmlns:p14="http://schemas.microsoft.com/office/powerpoint/2010/main" val="316814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D13763B0-80CC-45ED-AB64-DFD32B37A5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91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92A1-77E0-78BE-95DF-B338C5E4CC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575AE3-1C69-32AF-41B5-6A5B5A8B5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618AC3-FF24-A635-40C2-DF62FB4F284F}"/>
              </a:ext>
            </a:extLst>
          </p:cNvPr>
          <p:cNvSpPr>
            <a:spLocks noGrp="1"/>
          </p:cNvSpPr>
          <p:nvPr>
            <p:ph type="dt" sz="half" idx="10"/>
          </p:nvPr>
        </p:nvSpPr>
        <p:spPr/>
        <p:txBody>
          <a:bodyPr/>
          <a:lstStyle/>
          <a:p>
            <a:fld id="{5974ABA6-2D5D-4A09-860C-12572D75CD5A}" type="datetimeFigureOut">
              <a:rPr lang="en-GB" smtClean="0"/>
              <a:t>09/06/2026</a:t>
            </a:fld>
            <a:endParaRPr lang="en-GB"/>
          </a:p>
        </p:txBody>
      </p:sp>
      <p:sp>
        <p:nvSpPr>
          <p:cNvPr id="5" name="Footer Placeholder 4">
            <a:extLst>
              <a:ext uri="{FF2B5EF4-FFF2-40B4-BE49-F238E27FC236}">
                <a16:creationId xmlns:a16="http://schemas.microsoft.com/office/drawing/2014/main" id="{079CBF0C-72AD-CADC-D1F2-F76AF2783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28877C-DD7B-086C-EDEA-E8AE2AEE7A2A}"/>
              </a:ext>
            </a:extLst>
          </p:cNvPr>
          <p:cNvSpPr>
            <a:spLocks noGrp="1"/>
          </p:cNvSpPr>
          <p:nvPr>
            <p:ph type="sldNum" sz="quarter" idx="12"/>
          </p:nvPr>
        </p:nvSpPr>
        <p:spPr/>
        <p:txBody>
          <a:bodyPr/>
          <a:lstStyle/>
          <a:p>
            <a:fld id="{3D734BAB-DF2C-4E41-A72D-DD57E4EAB641}" type="slidenum">
              <a:rPr lang="en-GB" smtClean="0"/>
              <a:t>‹#›</a:t>
            </a:fld>
            <a:endParaRPr lang="en-GB"/>
          </a:p>
        </p:txBody>
      </p:sp>
    </p:spTree>
    <p:extLst>
      <p:ext uri="{BB962C8B-B14F-4D97-AF65-F5344CB8AC3E}">
        <p14:creationId xmlns:p14="http://schemas.microsoft.com/office/powerpoint/2010/main" val="16672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ents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AB5195-D451-334F-4CB5-200351742413}"/>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187706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ents Layou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C44D2B-76F0-F10E-6CAB-07BAF32EE2F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4"/>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4121991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ents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1E7BD-F2EF-4743-4EDE-EA4A3D86448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705798"/>
            <a:ext cx="5115493" cy="726188"/>
          </a:xfrm>
          <a:prstGeom prst="rect">
            <a:avLst/>
          </a:prstGeom>
        </p:spPr>
        <p:txBody>
          <a:bodyPr/>
          <a:lstStyle>
            <a:lvl1pPr>
              <a:defRPr sz="4800" b="1">
                <a:solidFill>
                  <a:srgbClr val="ABE338"/>
                </a:solidFill>
                <a:latin typeface="+mj-lt"/>
              </a:defRPr>
            </a:lvl1pPr>
          </a:lstStyle>
          <a:p>
            <a:r>
              <a:rPr lang="en-US" dirty="0"/>
              <a:t>Contents</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1594927"/>
            <a:ext cx="7074949" cy="4900763"/>
          </a:xfrm>
          <a:prstGeom prst="rect">
            <a:avLst/>
          </a:prstGeom>
        </p:spPr>
        <p:txBody>
          <a:bodyPr/>
          <a:lstStyle>
            <a:lvl1pPr marL="0" indent="0">
              <a:buNone/>
              <a:defRPr sz="1800" b="0">
                <a:solidFill>
                  <a:schemeClr val="bg1"/>
                </a:solidFill>
              </a:defRPr>
            </a:lvl1pPr>
          </a:lstStyle>
          <a:p>
            <a:pPr lvl="0"/>
            <a:r>
              <a:rPr lang="en-GB" dirty="0"/>
              <a:t>Page 1			01</a:t>
            </a:r>
          </a:p>
          <a:p>
            <a:pPr lvl="0"/>
            <a:r>
              <a:rPr lang="en-GB" dirty="0"/>
              <a:t>Page 2			02</a:t>
            </a:r>
          </a:p>
          <a:p>
            <a:pPr lvl="0"/>
            <a:r>
              <a:rPr lang="en-GB" dirty="0"/>
              <a:t>Page 3			03</a:t>
            </a:r>
          </a:p>
          <a:p>
            <a:pPr lvl="0"/>
            <a:r>
              <a:rPr lang="en-GB" dirty="0"/>
              <a:t>Page 4			04</a:t>
            </a:r>
          </a:p>
          <a:p>
            <a:pPr lvl="0"/>
            <a:r>
              <a:rPr lang="en-GB" dirty="0"/>
              <a:t>Page 5			05</a:t>
            </a:r>
          </a:p>
          <a:p>
            <a:pPr lvl="0"/>
            <a:r>
              <a:rPr lang="en-GB" dirty="0"/>
              <a:t>Page 6			06</a:t>
            </a:r>
          </a:p>
          <a:p>
            <a:pPr lvl="0"/>
            <a:r>
              <a:rPr lang="en-GB" dirty="0"/>
              <a:t>Page 7			07</a:t>
            </a:r>
          </a:p>
          <a:p>
            <a:pPr lvl="0"/>
            <a:r>
              <a:rPr lang="en-GB" dirty="0"/>
              <a:t>Page 8			08</a:t>
            </a:r>
          </a:p>
          <a:p>
            <a:pPr lvl="0"/>
            <a:r>
              <a:rPr lang="en-GB" dirty="0"/>
              <a:t>Page 9			09</a:t>
            </a:r>
          </a:p>
          <a:p>
            <a:pPr lvl="0"/>
            <a:r>
              <a:rPr lang="en-GB" dirty="0"/>
              <a:t>Page 10			10</a:t>
            </a:r>
          </a:p>
        </p:txBody>
      </p:sp>
    </p:spTree>
    <p:extLst>
      <p:ext uri="{BB962C8B-B14F-4D97-AF65-F5344CB8AC3E}">
        <p14:creationId xmlns:p14="http://schemas.microsoft.com/office/powerpoint/2010/main" val="396286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188E8-60F6-9E19-FE69-B2838D71F919}"/>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FADC4E75-E800-7988-E9FC-FFE9E1AF8492}"/>
              </a:ext>
            </a:extLst>
          </p:cNvPr>
          <p:cNvSpPr>
            <a:spLocks noGrp="1"/>
          </p:cNvSpPr>
          <p:nvPr>
            <p:ph type="title" hasCustomPrompt="1"/>
          </p:nvPr>
        </p:nvSpPr>
        <p:spPr>
          <a:xfrm>
            <a:off x="723332" y="714244"/>
            <a:ext cx="10515600" cy="623828"/>
          </a:xfrm>
          <a:prstGeom prst="rect">
            <a:avLst/>
          </a:prstGeom>
        </p:spPr>
        <p:txBody>
          <a:bodyPr/>
          <a:lstStyle>
            <a:lvl1pPr>
              <a:defRPr sz="3600" b="1">
                <a:solidFill>
                  <a:schemeClr val="bg1"/>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163A9949-1F52-FC86-8100-C9BE0CA7620E}"/>
              </a:ext>
            </a:extLst>
          </p:cNvPr>
          <p:cNvSpPr>
            <a:spLocks noGrp="1"/>
          </p:cNvSpPr>
          <p:nvPr>
            <p:ph type="body" sz="quarter" idx="12" hasCustomPrompt="1"/>
          </p:nvPr>
        </p:nvSpPr>
        <p:spPr>
          <a:xfrm>
            <a:off x="723332" y="1571625"/>
            <a:ext cx="10515600" cy="3981449"/>
          </a:xfrm>
          <a:prstGeom prst="rect">
            <a:avLst/>
          </a:prstGeom>
        </p:spPr>
        <p:txBody>
          <a:bodyPr/>
          <a:lstStyle>
            <a:lvl1pPr marL="0" indent="0">
              <a:buNone/>
              <a:defRPr sz="1400" b="0">
                <a:solidFill>
                  <a:schemeClr val="bg1"/>
                </a:solidFill>
              </a:defRPr>
            </a:lvl1pPr>
          </a:lstStyle>
          <a:p>
            <a:pPr lvl="0"/>
            <a:r>
              <a:rPr lang="en-GB" dirty="0"/>
              <a:t>Please put your body copy here…</a:t>
            </a:r>
          </a:p>
        </p:txBody>
      </p:sp>
    </p:spTree>
    <p:extLst>
      <p:ext uri="{BB962C8B-B14F-4D97-AF65-F5344CB8AC3E}">
        <p14:creationId xmlns:p14="http://schemas.microsoft.com/office/powerpoint/2010/main" val="385494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188E8-60F6-9E19-FE69-B2838D71F919}"/>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1" cy="6856285"/>
          </a:xfrm>
          <a:prstGeom prst="rect">
            <a:avLst/>
          </a:prstGeom>
        </p:spPr>
      </p:pic>
      <p:sp>
        <p:nvSpPr>
          <p:cNvPr id="4" name="Title 18">
            <a:extLst>
              <a:ext uri="{FF2B5EF4-FFF2-40B4-BE49-F238E27FC236}">
                <a16:creationId xmlns:a16="http://schemas.microsoft.com/office/drawing/2014/main" id="{FADC4E75-E800-7988-E9FC-FFE9E1AF8492}"/>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163A9949-1F52-FC86-8100-C9BE0CA7620E}"/>
              </a:ext>
            </a:extLst>
          </p:cNvPr>
          <p:cNvSpPr>
            <a:spLocks noGrp="1"/>
          </p:cNvSpPr>
          <p:nvPr>
            <p:ph type="body" sz="quarter" idx="12" hasCustomPrompt="1"/>
          </p:nvPr>
        </p:nvSpPr>
        <p:spPr>
          <a:xfrm>
            <a:off x="723332" y="1571625"/>
            <a:ext cx="10515600" cy="3981449"/>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3270225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5377A-810A-E470-A9BD-FEBA2B79AB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icture Placeholder 2">
            <a:extLst>
              <a:ext uri="{FF2B5EF4-FFF2-40B4-BE49-F238E27FC236}">
                <a16:creationId xmlns:a16="http://schemas.microsoft.com/office/drawing/2014/main" id="{2298F067-E842-26B2-FDFD-5A714099BA81}"/>
              </a:ext>
            </a:extLst>
          </p:cNvPr>
          <p:cNvSpPr>
            <a:spLocks noGrp="1"/>
          </p:cNvSpPr>
          <p:nvPr>
            <p:ph type="pic" sz="quarter" idx="10" hasCustomPrompt="1"/>
          </p:nvPr>
        </p:nvSpPr>
        <p:spPr>
          <a:xfrm>
            <a:off x="4788493" y="252034"/>
            <a:ext cx="7128871" cy="6363770"/>
          </a:xfrm>
          <a:custGeom>
            <a:avLst/>
            <a:gdLst>
              <a:gd name="connsiteX0" fmla="*/ 0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0 w 11661775"/>
              <a:gd name="connsiteY4" fmla="*/ 0 h 6383337"/>
              <a:gd name="connsiteX0" fmla="*/ 9514935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9514935 w 11661775"/>
              <a:gd name="connsiteY4" fmla="*/ 0 h 6383337"/>
              <a:gd name="connsiteX0" fmla="*/ 4192436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92436 w 6339276"/>
              <a:gd name="connsiteY4" fmla="*/ 0 h 6383337"/>
              <a:gd name="connsiteX0" fmla="*/ 4166557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66557 w 6339276"/>
              <a:gd name="connsiteY4" fmla="*/ 0 h 6383337"/>
              <a:gd name="connsiteX0" fmla="*/ 4192437 w 6365156"/>
              <a:gd name="connsiteY0" fmla="*/ 0 h 6391964"/>
              <a:gd name="connsiteX1" fmla="*/ 6365156 w 6365156"/>
              <a:gd name="connsiteY1" fmla="*/ 0 h 6391964"/>
              <a:gd name="connsiteX2" fmla="*/ 6365156 w 6365156"/>
              <a:gd name="connsiteY2" fmla="*/ 6383337 h 6391964"/>
              <a:gd name="connsiteX3" fmla="*/ 0 w 6365156"/>
              <a:gd name="connsiteY3" fmla="*/ 6391964 h 6391964"/>
              <a:gd name="connsiteX4" fmla="*/ 4192437 w 6365156"/>
              <a:gd name="connsiteY4" fmla="*/ 0 h 6391964"/>
              <a:gd name="connsiteX0" fmla="*/ 4187675 w 6365156"/>
              <a:gd name="connsiteY0" fmla="*/ 19050 h 6391964"/>
              <a:gd name="connsiteX1" fmla="*/ 6365156 w 6365156"/>
              <a:gd name="connsiteY1" fmla="*/ 0 h 6391964"/>
              <a:gd name="connsiteX2" fmla="*/ 6365156 w 6365156"/>
              <a:gd name="connsiteY2" fmla="*/ 6383337 h 6391964"/>
              <a:gd name="connsiteX3" fmla="*/ 0 w 6365156"/>
              <a:gd name="connsiteY3" fmla="*/ 6391964 h 6391964"/>
              <a:gd name="connsiteX4" fmla="*/ 4187675 w 6365156"/>
              <a:gd name="connsiteY4" fmla="*/ 19050 h 6391964"/>
              <a:gd name="connsiteX0" fmla="*/ 4187675 w 6369919"/>
              <a:gd name="connsiteY0" fmla="*/ 9525 h 6382439"/>
              <a:gd name="connsiteX1" fmla="*/ 6369919 w 6369919"/>
              <a:gd name="connsiteY1" fmla="*/ 0 h 6382439"/>
              <a:gd name="connsiteX2" fmla="*/ 6365156 w 6369919"/>
              <a:gd name="connsiteY2" fmla="*/ 6373812 h 6382439"/>
              <a:gd name="connsiteX3" fmla="*/ 0 w 6369919"/>
              <a:gd name="connsiteY3" fmla="*/ 6382439 h 6382439"/>
              <a:gd name="connsiteX4" fmla="*/ 4187675 w 6369919"/>
              <a:gd name="connsiteY4" fmla="*/ 9525 h 6382439"/>
              <a:gd name="connsiteX0" fmla="*/ 4187675 w 6369919"/>
              <a:gd name="connsiteY0" fmla="*/ 0 h 6372914"/>
              <a:gd name="connsiteX1" fmla="*/ 6369919 w 6369919"/>
              <a:gd name="connsiteY1" fmla="*/ 9525 h 6372914"/>
              <a:gd name="connsiteX2" fmla="*/ 6365156 w 6369919"/>
              <a:gd name="connsiteY2" fmla="*/ 6364287 h 6372914"/>
              <a:gd name="connsiteX3" fmla="*/ 0 w 6369919"/>
              <a:gd name="connsiteY3" fmla="*/ 6372914 h 6372914"/>
              <a:gd name="connsiteX4" fmla="*/ 4187675 w 6369919"/>
              <a:gd name="connsiteY4" fmla="*/ 0 h 6372914"/>
              <a:gd name="connsiteX0" fmla="*/ 4919195 w 6369919"/>
              <a:gd name="connsiteY0" fmla="*/ 0 h 6363770"/>
              <a:gd name="connsiteX1" fmla="*/ 6369919 w 6369919"/>
              <a:gd name="connsiteY1" fmla="*/ 381 h 6363770"/>
              <a:gd name="connsiteX2" fmla="*/ 6365156 w 6369919"/>
              <a:gd name="connsiteY2" fmla="*/ 6355143 h 6363770"/>
              <a:gd name="connsiteX3" fmla="*/ 0 w 6369919"/>
              <a:gd name="connsiteY3" fmla="*/ 6363770 h 6363770"/>
              <a:gd name="connsiteX4" fmla="*/ 4919195 w 6369919"/>
              <a:gd name="connsiteY4" fmla="*/ 0 h 6363770"/>
              <a:gd name="connsiteX0" fmla="*/ 567814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678147 w 7128871"/>
              <a:gd name="connsiteY4" fmla="*/ 0 h 6363770"/>
              <a:gd name="connsiteX0" fmla="*/ 572386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723867 w 7128871"/>
              <a:gd name="connsiteY4" fmla="*/ 0 h 636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871" h="6363770">
                <a:moveTo>
                  <a:pt x="5723867" y="0"/>
                </a:moveTo>
                <a:lnTo>
                  <a:pt x="7128871" y="381"/>
                </a:lnTo>
                <a:cubicBezTo>
                  <a:pt x="7127283" y="2124985"/>
                  <a:pt x="7125696" y="4230539"/>
                  <a:pt x="7124108" y="6355143"/>
                </a:cubicBezTo>
                <a:lnTo>
                  <a:pt x="0" y="6363770"/>
                </a:lnTo>
                <a:lnTo>
                  <a:pt x="5723867" y="0"/>
                </a:lnTo>
                <a:close/>
              </a:path>
            </a:pathLst>
          </a:custGeom>
        </p:spPr>
        <p:txBody>
          <a:bodyPr/>
          <a:lstStyle>
            <a:lvl1pPr marL="0" indent="0">
              <a:buNone/>
              <a:defRPr b="1" u="none">
                <a:solidFill>
                  <a:srgbClr val="FF0000"/>
                </a:solidFill>
              </a:defRPr>
            </a:lvl1pPr>
          </a:lstStyle>
          <a:p>
            <a:r>
              <a:rPr lang="en-GB" dirty="0"/>
              <a:t>				</a:t>
            </a:r>
          </a:p>
          <a:p>
            <a:endParaRPr lang="en-GB" dirty="0"/>
          </a:p>
          <a:p>
            <a:endParaRPr lang="en-GB" dirty="0"/>
          </a:p>
          <a:p>
            <a:endParaRPr lang="en-GB" dirty="0"/>
          </a:p>
          <a:p>
            <a:endParaRPr lang="en-GB" dirty="0"/>
          </a:p>
          <a:p>
            <a:endParaRPr lang="en-GB" dirty="0"/>
          </a:p>
          <a:p>
            <a:r>
              <a:rPr lang="en-GB" dirty="0"/>
              <a:t>		Insert picture</a:t>
            </a:r>
            <a:br>
              <a:rPr lang="en-GB" dirty="0"/>
            </a:br>
            <a:r>
              <a:rPr lang="en-GB" dirty="0"/>
              <a:t>			here</a:t>
            </a:r>
          </a:p>
        </p:txBody>
      </p:sp>
      <p:pic>
        <p:nvPicPr>
          <p:cNvPr id="7" name="Picture 6" descr="A black and white logo with a tree&#10;&#10;Description automatically generated">
            <a:extLst>
              <a:ext uri="{FF2B5EF4-FFF2-40B4-BE49-F238E27FC236}">
                <a16:creationId xmlns:a16="http://schemas.microsoft.com/office/drawing/2014/main" id="{E4459E94-37E3-EABB-8377-722B34CE2D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093" y="5682181"/>
            <a:ext cx="1213182" cy="623828"/>
          </a:xfrm>
          <a:prstGeom prst="rect">
            <a:avLst/>
          </a:prstGeom>
        </p:spPr>
      </p:pic>
      <p:sp>
        <p:nvSpPr>
          <p:cNvPr id="8" name="Text Placeholder 11">
            <a:extLst>
              <a:ext uri="{FF2B5EF4-FFF2-40B4-BE49-F238E27FC236}">
                <a16:creationId xmlns:a16="http://schemas.microsoft.com/office/drawing/2014/main" id="{686703E7-7BC6-4E83-A69F-BD03528C5BB2}"/>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9" name="Title 8">
            <a:extLst>
              <a:ext uri="{FF2B5EF4-FFF2-40B4-BE49-F238E27FC236}">
                <a16:creationId xmlns:a16="http://schemas.microsoft.com/office/drawing/2014/main" id="{A92ABC63-1EAC-8F0E-533A-90029F070504}"/>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4226538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pic>
        <p:nvPicPr>
          <p:cNvPr id="3" name="Picture 2" descr="A black and white logo with a tree&#10;&#10;Description automatically generated">
            <a:extLst>
              <a:ext uri="{FF2B5EF4-FFF2-40B4-BE49-F238E27FC236}">
                <a16:creationId xmlns:a16="http://schemas.microsoft.com/office/drawing/2014/main" id="{F393A183-DB07-BCC2-FC92-80E7DC0018E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824124" y="187702"/>
            <a:ext cx="1213182" cy="623828"/>
          </a:xfrm>
          <a:prstGeom prst="rect">
            <a:avLst/>
          </a:prstGeom>
        </p:spPr>
      </p:pic>
      <p:pic>
        <p:nvPicPr>
          <p:cNvPr id="4" name="Picture 3">
            <a:extLst>
              <a:ext uri="{FF2B5EF4-FFF2-40B4-BE49-F238E27FC236}">
                <a16:creationId xmlns:a16="http://schemas.microsoft.com/office/drawing/2014/main" id="{20431E1A-2B26-96F4-D614-793C313DC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itle 18">
            <a:extLst>
              <a:ext uri="{FF2B5EF4-FFF2-40B4-BE49-F238E27FC236}">
                <a16:creationId xmlns:a16="http://schemas.microsoft.com/office/drawing/2014/main" id="{B5F7F602-21D9-C3D7-7BCE-8F752B030465}"/>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6" name="Text Placeholder 23">
            <a:extLst>
              <a:ext uri="{FF2B5EF4-FFF2-40B4-BE49-F238E27FC236}">
                <a16:creationId xmlns:a16="http://schemas.microsoft.com/office/drawing/2014/main" id="{6906863D-98ED-BEEE-78A3-6601D6FF5659}"/>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63765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B092A-E161-5CD4-EDE8-9E81A98B6B0A}"/>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7A664FA6-99AC-A488-F086-A19D5CFE950D}"/>
              </a:ext>
            </a:extLst>
          </p:cNvPr>
          <p:cNvSpPr>
            <a:spLocks noGrp="1"/>
          </p:cNvSpPr>
          <p:nvPr>
            <p:ph type="title" hasCustomPrompt="1"/>
          </p:nvPr>
        </p:nvSpPr>
        <p:spPr>
          <a:xfrm>
            <a:off x="723332" y="714244"/>
            <a:ext cx="10515600" cy="623828"/>
          </a:xfrm>
          <a:prstGeom prst="rect">
            <a:avLst/>
          </a:prstGeom>
        </p:spPr>
        <p:txBody>
          <a:bodyPr/>
          <a:lstStyle>
            <a:lvl1pPr>
              <a:defRPr sz="36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03F72433-B9D1-4E38-E5A1-B062506C5D6D}"/>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939323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E0031-E554-D827-13A2-60B7F7CACD65}"/>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54842173-4DA4-4C53-C548-1FD3375D5D6F}"/>
              </a:ext>
            </a:extLst>
          </p:cNvPr>
          <p:cNvSpPr>
            <a:spLocks noGrp="1"/>
          </p:cNvSpPr>
          <p:nvPr>
            <p:ph type="title" hasCustomPrompt="1"/>
          </p:nvPr>
        </p:nvSpPr>
        <p:spPr>
          <a:xfrm>
            <a:off x="723332" y="930615"/>
            <a:ext cx="10515600" cy="46003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
        <p:nvSpPr>
          <p:cNvPr id="5" name="Text Placeholder 23">
            <a:extLst>
              <a:ext uri="{FF2B5EF4-FFF2-40B4-BE49-F238E27FC236}">
                <a16:creationId xmlns:a16="http://schemas.microsoft.com/office/drawing/2014/main" id="{E518AA3F-49F6-ADB2-3264-C9FF4B0488D7}"/>
              </a:ext>
            </a:extLst>
          </p:cNvPr>
          <p:cNvSpPr>
            <a:spLocks noGrp="1"/>
          </p:cNvSpPr>
          <p:nvPr>
            <p:ph type="body" sz="quarter" idx="12" hasCustomPrompt="1"/>
          </p:nvPr>
        </p:nvSpPr>
        <p:spPr>
          <a:xfrm>
            <a:off x="723332" y="1571625"/>
            <a:ext cx="9801793" cy="4657725"/>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553374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Layout 6">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7CDC097-4B3F-45A5-84D8-3FBBBEB35845}"/>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3" name="Rectangle 2">
            <a:extLst>
              <a:ext uri="{FF2B5EF4-FFF2-40B4-BE49-F238E27FC236}">
                <a16:creationId xmlns:a16="http://schemas.microsoft.com/office/drawing/2014/main" id="{82AAE81E-79BB-572E-4D9B-DD10C7B25EF0}"/>
              </a:ext>
            </a:extLst>
          </p:cNvPr>
          <p:cNvSpPr/>
          <p:nvPr userDrawn="1"/>
        </p:nvSpPr>
        <p:spPr>
          <a:xfrm>
            <a:off x="1194494"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BB253A6-D8CF-21BF-322C-316E409FC019}"/>
              </a:ext>
            </a:extLst>
          </p:cNvPr>
          <p:cNvSpPr/>
          <p:nvPr userDrawn="1"/>
        </p:nvSpPr>
        <p:spPr>
          <a:xfrm>
            <a:off x="4537835"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D7EF2F8-5A7F-0C00-1154-2AD0B5D67179}"/>
              </a:ext>
            </a:extLst>
          </p:cNvPr>
          <p:cNvSpPr/>
          <p:nvPr userDrawn="1"/>
        </p:nvSpPr>
        <p:spPr>
          <a:xfrm>
            <a:off x="7881178" y="1063674"/>
            <a:ext cx="274445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8BCE405B-6AF3-4B93-22B8-B34D3B57A04B}"/>
              </a:ext>
            </a:extLst>
          </p:cNvPr>
          <p:cNvCxnSpPr>
            <a:cxnSpLocks/>
          </p:cNvCxnSpPr>
          <p:nvPr userDrawn="1"/>
        </p:nvCxnSpPr>
        <p:spPr>
          <a:xfrm>
            <a:off x="7566074"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A543A94-90F8-FF2D-75F9-3D13ED6F3506}"/>
              </a:ext>
            </a:extLst>
          </p:cNvPr>
          <p:cNvCxnSpPr>
            <a:cxnSpLocks/>
          </p:cNvCxnSpPr>
          <p:nvPr userDrawn="1"/>
        </p:nvCxnSpPr>
        <p:spPr>
          <a:xfrm>
            <a:off x="4243754"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7732431-F90E-F182-0C56-89DC19C7D116}"/>
              </a:ext>
            </a:extLst>
          </p:cNvPr>
          <p:cNvSpPr>
            <a:spLocks noGrp="1"/>
          </p:cNvSpPr>
          <p:nvPr>
            <p:ph type="title" hasCustomPrompt="1"/>
          </p:nvPr>
        </p:nvSpPr>
        <p:spPr>
          <a:xfrm>
            <a:off x="1234013" y="1103108"/>
            <a:ext cx="2694637" cy="404908"/>
          </a:xfrm>
          <a:prstGeom prst="rect">
            <a:avLst/>
          </a:prstGeom>
        </p:spPr>
        <p:txBody>
          <a:bodyPr/>
          <a:lstStyle>
            <a:lvl1pPr>
              <a:defRPr sz="2400" b="1">
                <a:solidFill>
                  <a:schemeClr val="bg1"/>
                </a:solidFill>
              </a:defRPr>
            </a:lvl1pPr>
          </a:lstStyle>
          <a:p>
            <a:r>
              <a:rPr lang="en-US" dirty="0"/>
              <a:t>Header Here</a:t>
            </a:r>
            <a:endParaRPr lang="en-GB" dirty="0"/>
          </a:p>
        </p:txBody>
      </p:sp>
      <p:sp>
        <p:nvSpPr>
          <p:cNvPr id="11" name="Text Placeholder 23">
            <a:extLst>
              <a:ext uri="{FF2B5EF4-FFF2-40B4-BE49-F238E27FC236}">
                <a16:creationId xmlns:a16="http://schemas.microsoft.com/office/drawing/2014/main" id="{68D26125-937B-E08E-F21D-CDD3AC55C438}"/>
              </a:ext>
            </a:extLst>
          </p:cNvPr>
          <p:cNvSpPr>
            <a:spLocks noGrp="1"/>
          </p:cNvSpPr>
          <p:nvPr>
            <p:ph type="body" sz="quarter" idx="13" hasCustomPrompt="1"/>
          </p:nvPr>
        </p:nvSpPr>
        <p:spPr>
          <a:xfrm>
            <a:off x="1194494"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Text Placeholder 23">
            <a:extLst>
              <a:ext uri="{FF2B5EF4-FFF2-40B4-BE49-F238E27FC236}">
                <a16:creationId xmlns:a16="http://schemas.microsoft.com/office/drawing/2014/main" id="{460802B6-5D01-5ABA-70CC-627FBB3524D1}"/>
              </a:ext>
            </a:extLst>
          </p:cNvPr>
          <p:cNvSpPr>
            <a:spLocks noGrp="1"/>
          </p:cNvSpPr>
          <p:nvPr>
            <p:ph type="body" sz="quarter" idx="14" hasCustomPrompt="1"/>
          </p:nvPr>
        </p:nvSpPr>
        <p:spPr>
          <a:xfrm>
            <a:off x="4537835"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3" name="Text Placeholder 23">
            <a:extLst>
              <a:ext uri="{FF2B5EF4-FFF2-40B4-BE49-F238E27FC236}">
                <a16:creationId xmlns:a16="http://schemas.microsoft.com/office/drawing/2014/main" id="{ABC4565A-A650-3B68-D89A-57F89F3E0314}"/>
              </a:ext>
            </a:extLst>
          </p:cNvPr>
          <p:cNvSpPr>
            <a:spLocks noGrp="1"/>
          </p:cNvSpPr>
          <p:nvPr>
            <p:ph type="body" sz="quarter" idx="15" hasCustomPrompt="1"/>
          </p:nvPr>
        </p:nvSpPr>
        <p:spPr>
          <a:xfrm>
            <a:off x="7881178" y="1746973"/>
            <a:ext cx="2755179"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1" name="Text Placeholder 23">
            <a:extLst>
              <a:ext uri="{FF2B5EF4-FFF2-40B4-BE49-F238E27FC236}">
                <a16:creationId xmlns:a16="http://schemas.microsoft.com/office/drawing/2014/main" id="{BD5AE702-90CB-4F2D-BCEE-C7CE4523373D}"/>
              </a:ext>
            </a:extLst>
          </p:cNvPr>
          <p:cNvSpPr>
            <a:spLocks noGrp="1"/>
          </p:cNvSpPr>
          <p:nvPr>
            <p:ph type="body" sz="quarter" idx="16" hasCustomPrompt="1"/>
          </p:nvPr>
        </p:nvSpPr>
        <p:spPr>
          <a:xfrm>
            <a:off x="4571889" y="1103108"/>
            <a:ext cx="2666050" cy="417462"/>
          </a:xfrm>
          <a:prstGeom prst="rect">
            <a:avLst/>
          </a:prstGeom>
        </p:spPr>
        <p:txBody>
          <a:bodyPr/>
          <a:lstStyle>
            <a:lvl1pPr marL="0" indent="0">
              <a:buFont typeface="Arial" panose="020B0604020202020204" pitchFamily="34" charset="0"/>
              <a:buNone/>
              <a:defRPr sz="2400" b="1">
                <a:solidFill>
                  <a:schemeClr val="bg1"/>
                </a:solidFill>
                <a:latin typeface="+mj-lt"/>
              </a:defRPr>
            </a:lvl1pPr>
          </a:lstStyle>
          <a:p>
            <a:pPr lvl="0"/>
            <a:r>
              <a:rPr lang="en-US" dirty="0"/>
              <a:t>Header Here</a:t>
            </a:r>
            <a:endParaRPr lang="en-GB" dirty="0"/>
          </a:p>
        </p:txBody>
      </p:sp>
      <p:sp>
        <p:nvSpPr>
          <p:cNvPr id="22" name="Text Placeholder 23">
            <a:extLst>
              <a:ext uri="{FF2B5EF4-FFF2-40B4-BE49-F238E27FC236}">
                <a16:creationId xmlns:a16="http://schemas.microsoft.com/office/drawing/2014/main" id="{51D9AC9E-DBA4-0E24-E041-D978284883CC}"/>
              </a:ext>
            </a:extLst>
          </p:cNvPr>
          <p:cNvSpPr>
            <a:spLocks noGrp="1"/>
          </p:cNvSpPr>
          <p:nvPr>
            <p:ph type="body" sz="quarter" idx="17" hasCustomPrompt="1"/>
          </p:nvPr>
        </p:nvSpPr>
        <p:spPr>
          <a:xfrm>
            <a:off x="7920382" y="1103108"/>
            <a:ext cx="2666050" cy="417462"/>
          </a:xfrm>
          <a:prstGeom prst="rect">
            <a:avLst/>
          </a:prstGeom>
        </p:spPr>
        <p:txBody>
          <a:bodyPr/>
          <a:lstStyle>
            <a:lvl1pPr marL="0" indent="0">
              <a:buFont typeface="Arial" panose="020B0604020202020204" pitchFamily="34" charset="0"/>
              <a:buNone/>
              <a:defRPr sz="2400" b="1">
                <a:solidFill>
                  <a:schemeClr val="bg1"/>
                </a:solidFill>
                <a:latin typeface="+mj-lt"/>
              </a:defRPr>
            </a:lvl1pPr>
          </a:lstStyle>
          <a:p>
            <a:pPr lvl="0"/>
            <a:r>
              <a:rPr lang="en-US" dirty="0"/>
              <a:t>Header Here</a:t>
            </a:r>
            <a:endParaRPr lang="en-GB" dirty="0"/>
          </a:p>
        </p:txBody>
      </p:sp>
    </p:spTree>
    <p:extLst>
      <p:ext uri="{BB962C8B-B14F-4D97-AF65-F5344CB8AC3E}">
        <p14:creationId xmlns:p14="http://schemas.microsoft.com/office/powerpoint/2010/main" val="398816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Layout 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C5CD3-C167-A164-D697-AFFABCCE4701}"/>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Rectangle 1">
            <a:extLst>
              <a:ext uri="{FF2B5EF4-FFF2-40B4-BE49-F238E27FC236}">
                <a16:creationId xmlns:a16="http://schemas.microsoft.com/office/drawing/2014/main" id="{2F0E96E1-EB58-FEDA-5B69-A42088302866}"/>
              </a:ext>
            </a:extLst>
          </p:cNvPr>
          <p:cNvSpPr/>
          <p:nvPr userDrawn="1"/>
        </p:nvSpPr>
        <p:spPr>
          <a:xfrm>
            <a:off x="1194494" y="1063674"/>
            <a:ext cx="419953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dirty="0"/>
          </a:p>
        </p:txBody>
      </p:sp>
      <p:sp>
        <p:nvSpPr>
          <p:cNvPr id="4" name="Rectangle 3">
            <a:extLst>
              <a:ext uri="{FF2B5EF4-FFF2-40B4-BE49-F238E27FC236}">
                <a16:creationId xmlns:a16="http://schemas.microsoft.com/office/drawing/2014/main" id="{1E2C05CD-2167-EBBF-6C4F-0B180239CC43}"/>
              </a:ext>
            </a:extLst>
          </p:cNvPr>
          <p:cNvSpPr/>
          <p:nvPr userDrawn="1"/>
        </p:nvSpPr>
        <p:spPr>
          <a:xfrm>
            <a:off x="6359593" y="1077529"/>
            <a:ext cx="4199539" cy="483776"/>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5" name="Straight Connector 4">
            <a:extLst>
              <a:ext uri="{FF2B5EF4-FFF2-40B4-BE49-F238E27FC236}">
                <a16:creationId xmlns:a16="http://schemas.microsoft.com/office/drawing/2014/main" id="{B2158FFE-2F08-67AD-6992-D840A650F64F}"/>
              </a:ext>
            </a:extLst>
          </p:cNvPr>
          <p:cNvCxnSpPr>
            <a:cxnSpLocks/>
          </p:cNvCxnSpPr>
          <p:nvPr userDrawn="1"/>
        </p:nvCxnSpPr>
        <p:spPr>
          <a:xfrm>
            <a:off x="5832408" y="1063674"/>
            <a:ext cx="0" cy="4563403"/>
          </a:xfrm>
          <a:prstGeom prst="line">
            <a:avLst/>
          </a:prstGeom>
          <a:ln w="28575">
            <a:solidFill>
              <a:srgbClr val="006060"/>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19F8B082-7BF2-076E-8FF5-82EE896DC3D1}"/>
              </a:ext>
            </a:extLst>
          </p:cNvPr>
          <p:cNvSpPr>
            <a:spLocks noGrp="1"/>
          </p:cNvSpPr>
          <p:nvPr>
            <p:ph type="title" hasCustomPrompt="1"/>
          </p:nvPr>
        </p:nvSpPr>
        <p:spPr>
          <a:xfrm>
            <a:off x="1234013" y="1103108"/>
            <a:ext cx="4160020" cy="404908"/>
          </a:xfrm>
          <a:prstGeom prst="rect">
            <a:avLst/>
          </a:prstGeom>
        </p:spPr>
        <p:txBody>
          <a:bodyPr/>
          <a:lstStyle>
            <a:lvl1pPr>
              <a:defRPr sz="2400" b="1">
                <a:solidFill>
                  <a:schemeClr val="bg1"/>
                </a:solidFill>
              </a:defRPr>
            </a:lvl1pPr>
          </a:lstStyle>
          <a:p>
            <a:r>
              <a:rPr lang="en-US" dirty="0"/>
              <a:t>Header Here</a:t>
            </a:r>
            <a:endParaRPr lang="en-GB" dirty="0"/>
          </a:p>
        </p:txBody>
      </p:sp>
      <p:sp>
        <p:nvSpPr>
          <p:cNvPr id="10" name="Text Placeholder 23">
            <a:extLst>
              <a:ext uri="{FF2B5EF4-FFF2-40B4-BE49-F238E27FC236}">
                <a16:creationId xmlns:a16="http://schemas.microsoft.com/office/drawing/2014/main" id="{6DF63ABC-BF92-816B-81B2-BCCEED2063BC}"/>
              </a:ext>
            </a:extLst>
          </p:cNvPr>
          <p:cNvSpPr>
            <a:spLocks noGrp="1"/>
          </p:cNvSpPr>
          <p:nvPr>
            <p:ph type="body" sz="quarter" idx="13" hasCustomPrompt="1"/>
          </p:nvPr>
        </p:nvSpPr>
        <p:spPr>
          <a:xfrm>
            <a:off x="1194494" y="1746973"/>
            <a:ext cx="4199542"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7" name="Text Placeholder 23">
            <a:extLst>
              <a:ext uri="{FF2B5EF4-FFF2-40B4-BE49-F238E27FC236}">
                <a16:creationId xmlns:a16="http://schemas.microsoft.com/office/drawing/2014/main" id="{D7A3926F-C90C-A2F1-6568-39C212C3DA6B}"/>
              </a:ext>
            </a:extLst>
          </p:cNvPr>
          <p:cNvSpPr>
            <a:spLocks noGrp="1"/>
          </p:cNvSpPr>
          <p:nvPr>
            <p:ph type="body" sz="quarter" idx="14" hasCustomPrompt="1"/>
          </p:nvPr>
        </p:nvSpPr>
        <p:spPr>
          <a:xfrm>
            <a:off x="6359593" y="1760828"/>
            <a:ext cx="4199542" cy="3674772"/>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0" name="Text Placeholder 23">
            <a:extLst>
              <a:ext uri="{FF2B5EF4-FFF2-40B4-BE49-F238E27FC236}">
                <a16:creationId xmlns:a16="http://schemas.microsoft.com/office/drawing/2014/main" id="{AA09DF27-39D4-6394-7A30-45864C9F9F80}"/>
              </a:ext>
            </a:extLst>
          </p:cNvPr>
          <p:cNvSpPr>
            <a:spLocks noGrp="1"/>
          </p:cNvSpPr>
          <p:nvPr>
            <p:ph type="body" sz="quarter" idx="16" hasCustomPrompt="1"/>
          </p:nvPr>
        </p:nvSpPr>
        <p:spPr>
          <a:xfrm>
            <a:off x="6410393" y="1090554"/>
            <a:ext cx="2666050" cy="417462"/>
          </a:xfrm>
          <a:prstGeom prst="rect">
            <a:avLst/>
          </a:prstGeom>
        </p:spPr>
        <p:txBody>
          <a:bodyPr/>
          <a:lstStyle>
            <a:lvl1pPr marL="0" indent="0">
              <a:buFont typeface="Arial" panose="020B0604020202020204" pitchFamily="34" charset="0"/>
              <a:buNone/>
              <a:defRPr sz="2800" b="1">
                <a:solidFill>
                  <a:schemeClr val="bg1"/>
                </a:solidFill>
                <a:latin typeface="+mj-lt"/>
              </a:defRPr>
            </a:lvl1pPr>
          </a:lstStyle>
          <a:p>
            <a:pPr lvl="0"/>
            <a:r>
              <a:rPr lang="en-US" dirty="0"/>
              <a:t>Header Here</a:t>
            </a:r>
            <a:endParaRPr lang="en-GB" dirty="0"/>
          </a:p>
        </p:txBody>
      </p:sp>
    </p:spTree>
    <p:extLst>
      <p:ext uri="{BB962C8B-B14F-4D97-AF65-F5344CB8AC3E}">
        <p14:creationId xmlns:p14="http://schemas.microsoft.com/office/powerpoint/2010/main" val="58868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con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7A19F-8F9D-457B-8547-F764ABF22A8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6" name="Title 1">
            <a:extLst>
              <a:ext uri="{FF2B5EF4-FFF2-40B4-BE49-F238E27FC236}">
                <a16:creationId xmlns:a16="http://schemas.microsoft.com/office/drawing/2014/main" id="{1F3C64CC-D314-160E-866D-746804B7B624}"/>
              </a:ext>
            </a:extLst>
          </p:cNvPr>
          <p:cNvSpPr>
            <a:spLocks noGrp="1"/>
          </p:cNvSpPr>
          <p:nvPr>
            <p:ph type="title" hasCustomPrompt="1"/>
          </p:nvPr>
        </p:nvSpPr>
        <p:spPr>
          <a:xfrm>
            <a:off x="723332" y="726754"/>
            <a:ext cx="10515600" cy="714120"/>
          </a:xfrm>
          <a:prstGeom prst="rect">
            <a:avLst/>
          </a:prstGeom>
        </p:spPr>
        <p:txBody>
          <a:bodyPr/>
          <a:lstStyle>
            <a:lvl1pPr>
              <a:defRPr sz="3600" b="1">
                <a:solidFill>
                  <a:srgbClr val="006060"/>
                </a:solidFill>
              </a:defRPr>
            </a:lvl1pPr>
          </a:lstStyle>
          <a:p>
            <a:r>
              <a:rPr lang="en-US" dirty="0"/>
              <a:t>Title goes here</a:t>
            </a:r>
            <a:endParaRPr lang="en-GB" dirty="0"/>
          </a:p>
        </p:txBody>
      </p:sp>
      <p:sp>
        <p:nvSpPr>
          <p:cNvPr id="7" name="Text Placeholder 23">
            <a:extLst>
              <a:ext uri="{FF2B5EF4-FFF2-40B4-BE49-F238E27FC236}">
                <a16:creationId xmlns:a16="http://schemas.microsoft.com/office/drawing/2014/main" id="{9E47ABAA-982D-F094-AC10-A3A817615E7B}"/>
              </a:ext>
            </a:extLst>
          </p:cNvPr>
          <p:cNvSpPr>
            <a:spLocks noGrp="1"/>
          </p:cNvSpPr>
          <p:nvPr>
            <p:ph type="body" sz="quarter" idx="12" hasCustomPrompt="1"/>
          </p:nvPr>
        </p:nvSpPr>
        <p:spPr>
          <a:xfrm>
            <a:off x="1453005" y="1820574"/>
            <a:ext cx="4070341" cy="379701"/>
          </a:xfrm>
          <a:prstGeom prst="rect">
            <a:avLst/>
          </a:prstGeom>
        </p:spPr>
        <p:txBody>
          <a:bodyPr/>
          <a:lstStyle>
            <a:lvl1pPr marL="0" indent="0">
              <a:buNone/>
              <a:defRPr sz="2400" b="1">
                <a:solidFill>
                  <a:srgbClr val="006060"/>
                </a:solidFill>
                <a:latin typeface="+mj-lt"/>
              </a:defRPr>
            </a:lvl1pPr>
          </a:lstStyle>
          <a:p>
            <a:pPr lvl="0"/>
            <a:r>
              <a:rPr lang="en-GB" dirty="0"/>
              <a:t>Sub Header Goes Here</a:t>
            </a:r>
          </a:p>
        </p:txBody>
      </p:sp>
      <p:sp>
        <p:nvSpPr>
          <p:cNvPr id="9" name="Text Placeholder 23">
            <a:extLst>
              <a:ext uri="{FF2B5EF4-FFF2-40B4-BE49-F238E27FC236}">
                <a16:creationId xmlns:a16="http://schemas.microsoft.com/office/drawing/2014/main" id="{973795FD-CB45-3251-70AF-205406E6547C}"/>
              </a:ext>
            </a:extLst>
          </p:cNvPr>
          <p:cNvSpPr>
            <a:spLocks noGrp="1"/>
          </p:cNvSpPr>
          <p:nvPr>
            <p:ph type="body" sz="quarter" idx="13" hasCustomPrompt="1"/>
          </p:nvPr>
        </p:nvSpPr>
        <p:spPr>
          <a:xfrm>
            <a:off x="1453005" y="232886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Picture Placeholder 10">
            <a:extLst>
              <a:ext uri="{FF2B5EF4-FFF2-40B4-BE49-F238E27FC236}">
                <a16:creationId xmlns:a16="http://schemas.microsoft.com/office/drawing/2014/main" id="{B6298DAA-E969-180C-B667-478F5C6D0849}"/>
              </a:ext>
            </a:extLst>
          </p:cNvPr>
          <p:cNvSpPr>
            <a:spLocks noGrp="1"/>
          </p:cNvSpPr>
          <p:nvPr>
            <p:ph type="pic" sz="quarter" idx="11" hasCustomPrompt="1"/>
          </p:nvPr>
        </p:nvSpPr>
        <p:spPr>
          <a:xfrm>
            <a:off x="584784"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3" name="Text Placeholder 23">
            <a:extLst>
              <a:ext uri="{FF2B5EF4-FFF2-40B4-BE49-F238E27FC236}">
                <a16:creationId xmlns:a16="http://schemas.microsoft.com/office/drawing/2014/main" id="{1C263815-F628-F616-EBC8-D5B0791F2369}"/>
              </a:ext>
            </a:extLst>
          </p:cNvPr>
          <p:cNvSpPr>
            <a:spLocks noGrp="1"/>
          </p:cNvSpPr>
          <p:nvPr>
            <p:ph type="body" sz="quarter" idx="14" hasCustomPrompt="1"/>
          </p:nvPr>
        </p:nvSpPr>
        <p:spPr>
          <a:xfrm>
            <a:off x="1453005" y="367939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4" name="Picture Placeholder 10">
            <a:extLst>
              <a:ext uri="{FF2B5EF4-FFF2-40B4-BE49-F238E27FC236}">
                <a16:creationId xmlns:a16="http://schemas.microsoft.com/office/drawing/2014/main" id="{AA8A9AC3-74A6-10D4-AB94-5F995391BA1A}"/>
              </a:ext>
            </a:extLst>
          </p:cNvPr>
          <p:cNvSpPr>
            <a:spLocks noGrp="1"/>
          </p:cNvSpPr>
          <p:nvPr>
            <p:ph type="pic" sz="quarter" idx="15" hasCustomPrompt="1"/>
          </p:nvPr>
        </p:nvSpPr>
        <p:spPr>
          <a:xfrm>
            <a:off x="584784"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7" name="Text Placeholder 23">
            <a:extLst>
              <a:ext uri="{FF2B5EF4-FFF2-40B4-BE49-F238E27FC236}">
                <a16:creationId xmlns:a16="http://schemas.microsoft.com/office/drawing/2014/main" id="{BDDF5BC2-B257-2C9C-4EDB-DFE4D3AE792B}"/>
              </a:ext>
            </a:extLst>
          </p:cNvPr>
          <p:cNvSpPr>
            <a:spLocks noGrp="1"/>
          </p:cNvSpPr>
          <p:nvPr>
            <p:ph type="body" sz="quarter" idx="16" hasCustomPrompt="1"/>
          </p:nvPr>
        </p:nvSpPr>
        <p:spPr>
          <a:xfrm>
            <a:off x="1454374" y="5029490"/>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8" name="Picture Placeholder 10">
            <a:extLst>
              <a:ext uri="{FF2B5EF4-FFF2-40B4-BE49-F238E27FC236}">
                <a16:creationId xmlns:a16="http://schemas.microsoft.com/office/drawing/2014/main" id="{5127A769-56B6-A22B-9DA8-84E49FB760D5}"/>
              </a:ext>
            </a:extLst>
          </p:cNvPr>
          <p:cNvSpPr>
            <a:spLocks noGrp="1"/>
          </p:cNvSpPr>
          <p:nvPr>
            <p:ph type="pic" sz="quarter" idx="17" hasCustomPrompt="1"/>
          </p:nvPr>
        </p:nvSpPr>
        <p:spPr>
          <a:xfrm>
            <a:off x="586153"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9" name="Text Placeholder 23">
            <a:extLst>
              <a:ext uri="{FF2B5EF4-FFF2-40B4-BE49-F238E27FC236}">
                <a16:creationId xmlns:a16="http://schemas.microsoft.com/office/drawing/2014/main" id="{FC623149-9E39-2E77-E5DB-7CF0F6BA0EEA}"/>
              </a:ext>
            </a:extLst>
          </p:cNvPr>
          <p:cNvSpPr>
            <a:spLocks noGrp="1"/>
          </p:cNvSpPr>
          <p:nvPr>
            <p:ph type="body" sz="quarter" idx="18" hasCustomPrompt="1"/>
          </p:nvPr>
        </p:nvSpPr>
        <p:spPr>
          <a:xfrm>
            <a:off x="6597663" y="1820574"/>
            <a:ext cx="4070341" cy="379701"/>
          </a:xfrm>
          <a:prstGeom prst="rect">
            <a:avLst/>
          </a:prstGeom>
        </p:spPr>
        <p:txBody>
          <a:bodyPr/>
          <a:lstStyle>
            <a:lvl1pPr marL="0" indent="0">
              <a:buNone/>
              <a:defRPr sz="2400" b="1">
                <a:solidFill>
                  <a:srgbClr val="006060"/>
                </a:solidFill>
                <a:latin typeface="+mj-lt"/>
              </a:defRPr>
            </a:lvl1pPr>
          </a:lstStyle>
          <a:p>
            <a:pPr lvl="0"/>
            <a:r>
              <a:rPr lang="en-GB" dirty="0"/>
              <a:t>Sub Header Goes Here</a:t>
            </a:r>
          </a:p>
        </p:txBody>
      </p:sp>
      <p:sp>
        <p:nvSpPr>
          <p:cNvPr id="20" name="Text Placeholder 23">
            <a:extLst>
              <a:ext uri="{FF2B5EF4-FFF2-40B4-BE49-F238E27FC236}">
                <a16:creationId xmlns:a16="http://schemas.microsoft.com/office/drawing/2014/main" id="{04250A29-C3D8-5BE8-98D4-701A255F0AF4}"/>
              </a:ext>
            </a:extLst>
          </p:cNvPr>
          <p:cNvSpPr>
            <a:spLocks noGrp="1"/>
          </p:cNvSpPr>
          <p:nvPr>
            <p:ph type="body" sz="quarter" idx="19" hasCustomPrompt="1"/>
          </p:nvPr>
        </p:nvSpPr>
        <p:spPr>
          <a:xfrm>
            <a:off x="6597663" y="232886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1" name="Picture Placeholder 10">
            <a:extLst>
              <a:ext uri="{FF2B5EF4-FFF2-40B4-BE49-F238E27FC236}">
                <a16:creationId xmlns:a16="http://schemas.microsoft.com/office/drawing/2014/main" id="{724CB3A1-AC3B-E12F-4AF4-49E27F86FCBE}"/>
              </a:ext>
            </a:extLst>
          </p:cNvPr>
          <p:cNvSpPr>
            <a:spLocks noGrp="1"/>
          </p:cNvSpPr>
          <p:nvPr>
            <p:ph type="pic" sz="quarter" idx="20" hasCustomPrompt="1"/>
          </p:nvPr>
        </p:nvSpPr>
        <p:spPr>
          <a:xfrm>
            <a:off x="5729442"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22" name="Text Placeholder 23">
            <a:extLst>
              <a:ext uri="{FF2B5EF4-FFF2-40B4-BE49-F238E27FC236}">
                <a16:creationId xmlns:a16="http://schemas.microsoft.com/office/drawing/2014/main" id="{ECEC8415-F2A6-6C5F-3104-40E2BFDB0FCD}"/>
              </a:ext>
            </a:extLst>
          </p:cNvPr>
          <p:cNvSpPr>
            <a:spLocks noGrp="1"/>
          </p:cNvSpPr>
          <p:nvPr>
            <p:ph type="body" sz="quarter" idx="21" hasCustomPrompt="1"/>
          </p:nvPr>
        </p:nvSpPr>
        <p:spPr>
          <a:xfrm>
            <a:off x="6597663" y="3679394"/>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3" name="Picture Placeholder 10">
            <a:extLst>
              <a:ext uri="{FF2B5EF4-FFF2-40B4-BE49-F238E27FC236}">
                <a16:creationId xmlns:a16="http://schemas.microsoft.com/office/drawing/2014/main" id="{CB528CED-C7E2-3B4E-9D18-527CE228BA91}"/>
              </a:ext>
            </a:extLst>
          </p:cNvPr>
          <p:cNvSpPr>
            <a:spLocks noGrp="1"/>
          </p:cNvSpPr>
          <p:nvPr>
            <p:ph type="pic" sz="quarter" idx="22" hasCustomPrompt="1"/>
          </p:nvPr>
        </p:nvSpPr>
        <p:spPr>
          <a:xfrm>
            <a:off x="5729442"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24" name="Text Placeholder 23">
            <a:extLst>
              <a:ext uri="{FF2B5EF4-FFF2-40B4-BE49-F238E27FC236}">
                <a16:creationId xmlns:a16="http://schemas.microsoft.com/office/drawing/2014/main" id="{8B6EC5C8-E75E-6429-A585-889607627ECD}"/>
              </a:ext>
            </a:extLst>
          </p:cNvPr>
          <p:cNvSpPr>
            <a:spLocks noGrp="1"/>
          </p:cNvSpPr>
          <p:nvPr>
            <p:ph type="body" sz="quarter" idx="23" hasCustomPrompt="1"/>
          </p:nvPr>
        </p:nvSpPr>
        <p:spPr>
          <a:xfrm>
            <a:off x="6599032" y="5029490"/>
            <a:ext cx="4070341"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25" name="Picture Placeholder 10">
            <a:extLst>
              <a:ext uri="{FF2B5EF4-FFF2-40B4-BE49-F238E27FC236}">
                <a16:creationId xmlns:a16="http://schemas.microsoft.com/office/drawing/2014/main" id="{C66FC6C4-18E2-AE1B-DC54-C69494067F17}"/>
              </a:ext>
            </a:extLst>
          </p:cNvPr>
          <p:cNvSpPr>
            <a:spLocks noGrp="1"/>
          </p:cNvSpPr>
          <p:nvPr>
            <p:ph type="pic" sz="quarter" idx="24" hasCustomPrompt="1"/>
          </p:nvPr>
        </p:nvSpPr>
        <p:spPr>
          <a:xfrm>
            <a:off x="5730811"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Tree>
    <p:extLst>
      <p:ext uri="{BB962C8B-B14F-4D97-AF65-F5344CB8AC3E}">
        <p14:creationId xmlns:p14="http://schemas.microsoft.com/office/powerpoint/2010/main" val="3193363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con Layou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5829D-0C14-19CD-07A7-6D2FB8D37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6" name="Title 1">
            <a:extLst>
              <a:ext uri="{FF2B5EF4-FFF2-40B4-BE49-F238E27FC236}">
                <a16:creationId xmlns:a16="http://schemas.microsoft.com/office/drawing/2014/main" id="{1F3C64CC-D314-160E-866D-746804B7B624}"/>
              </a:ext>
            </a:extLst>
          </p:cNvPr>
          <p:cNvSpPr>
            <a:spLocks noGrp="1"/>
          </p:cNvSpPr>
          <p:nvPr>
            <p:ph type="title" hasCustomPrompt="1"/>
          </p:nvPr>
        </p:nvSpPr>
        <p:spPr>
          <a:xfrm>
            <a:off x="723332" y="726754"/>
            <a:ext cx="10515600" cy="714120"/>
          </a:xfrm>
          <a:prstGeom prst="rect">
            <a:avLst/>
          </a:prstGeom>
        </p:spPr>
        <p:txBody>
          <a:bodyPr/>
          <a:lstStyle>
            <a:lvl1pPr>
              <a:defRPr sz="3600" b="1">
                <a:solidFill>
                  <a:srgbClr val="006060"/>
                </a:solidFill>
              </a:defRPr>
            </a:lvl1pPr>
          </a:lstStyle>
          <a:p>
            <a:r>
              <a:rPr lang="en-US" dirty="0"/>
              <a:t>Title goes here</a:t>
            </a:r>
            <a:endParaRPr lang="en-GB" dirty="0"/>
          </a:p>
        </p:txBody>
      </p:sp>
      <p:sp>
        <p:nvSpPr>
          <p:cNvPr id="7" name="Text Placeholder 23">
            <a:extLst>
              <a:ext uri="{FF2B5EF4-FFF2-40B4-BE49-F238E27FC236}">
                <a16:creationId xmlns:a16="http://schemas.microsoft.com/office/drawing/2014/main" id="{9E47ABAA-982D-F094-AC10-A3A817615E7B}"/>
              </a:ext>
            </a:extLst>
          </p:cNvPr>
          <p:cNvSpPr>
            <a:spLocks noGrp="1"/>
          </p:cNvSpPr>
          <p:nvPr>
            <p:ph type="body" sz="quarter" idx="12" hasCustomPrompt="1"/>
          </p:nvPr>
        </p:nvSpPr>
        <p:spPr>
          <a:xfrm>
            <a:off x="1453005" y="1820574"/>
            <a:ext cx="4070341" cy="379701"/>
          </a:xfrm>
          <a:prstGeom prst="rect">
            <a:avLst/>
          </a:prstGeom>
        </p:spPr>
        <p:txBody>
          <a:bodyPr/>
          <a:lstStyle>
            <a:lvl1pPr marL="0" indent="0">
              <a:buNone/>
              <a:defRPr sz="2400" b="1">
                <a:solidFill>
                  <a:srgbClr val="006060"/>
                </a:solidFill>
              </a:defRPr>
            </a:lvl1pPr>
          </a:lstStyle>
          <a:p>
            <a:pPr lvl="0"/>
            <a:r>
              <a:rPr lang="en-GB" dirty="0"/>
              <a:t>Sub Header Goes Here</a:t>
            </a:r>
          </a:p>
        </p:txBody>
      </p:sp>
      <p:sp>
        <p:nvSpPr>
          <p:cNvPr id="9" name="Text Placeholder 23">
            <a:extLst>
              <a:ext uri="{FF2B5EF4-FFF2-40B4-BE49-F238E27FC236}">
                <a16:creationId xmlns:a16="http://schemas.microsoft.com/office/drawing/2014/main" id="{973795FD-CB45-3251-70AF-205406E6547C}"/>
              </a:ext>
            </a:extLst>
          </p:cNvPr>
          <p:cNvSpPr>
            <a:spLocks noGrp="1"/>
          </p:cNvSpPr>
          <p:nvPr>
            <p:ph type="body" sz="quarter" idx="13" hasCustomPrompt="1"/>
          </p:nvPr>
        </p:nvSpPr>
        <p:spPr>
          <a:xfrm>
            <a:off x="1453005" y="2328864"/>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2" name="Picture Placeholder 10">
            <a:extLst>
              <a:ext uri="{FF2B5EF4-FFF2-40B4-BE49-F238E27FC236}">
                <a16:creationId xmlns:a16="http://schemas.microsoft.com/office/drawing/2014/main" id="{B6298DAA-E969-180C-B667-478F5C6D0849}"/>
              </a:ext>
            </a:extLst>
          </p:cNvPr>
          <p:cNvSpPr>
            <a:spLocks noGrp="1"/>
          </p:cNvSpPr>
          <p:nvPr>
            <p:ph type="pic" sz="quarter" idx="11" hasCustomPrompt="1"/>
          </p:nvPr>
        </p:nvSpPr>
        <p:spPr>
          <a:xfrm>
            <a:off x="584784" y="232886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3" name="Text Placeholder 23">
            <a:extLst>
              <a:ext uri="{FF2B5EF4-FFF2-40B4-BE49-F238E27FC236}">
                <a16:creationId xmlns:a16="http://schemas.microsoft.com/office/drawing/2014/main" id="{1C263815-F628-F616-EBC8-D5B0791F2369}"/>
              </a:ext>
            </a:extLst>
          </p:cNvPr>
          <p:cNvSpPr>
            <a:spLocks noGrp="1"/>
          </p:cNvSpPr>
          <p:nvPr>
            <p:ph type="body" sz="quarter" idx="14" hasCustomPrompt="1"/>
          </p:nvPr>
        </p:nvSpPr>
        <p:spPr>
          <a:xfrm>
            <a:off x="1453005" y="3679394"/>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4" name="Picture Placeholder 10">
            <a:extLst>
              <a:ext uri="{FF2B5EF4-FFF2-40B4-BE49-F238E27FC236}">
                <a16:creationId xmlns:a16="http://schemas.microsoft.com/office/drawing/2014/main" id="{AA8A9AC3-74A6-10D4-AB94-5F995391BA1A}"/>
              </a:ext>
            </a:extLst>
          </p:cNvPr>
          <p:cNvSpPr>
            <a:spLocks noGrp="1"/>
          </p:cNvSpPr>
          <p:nvPr>
            <p:ph type="pic" sz="quarter" idx="15" hasCustomPrompt="1"/>
          </p:nvPr>
        </p:nvSpPr>
        <p:spPr>
          <a:xfrm>
            <a:off x="584784" y="3679394"/>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
        <p:nvSpPr>
          <p:cNvPr id="17" name="Text Placeholder 23">
            <a:extLst>
              <a:ext uri="{FF2B5EF4-FFF2-40B4-BE49-F238E27FC236}">
                <a16:creationId xmlns:a16="http://schemas.microsoft.com/office/drawing/2014/main" id="{BDDF5BC2-B257-2C9C-4EDB-DFE4D3AE792B}"/>
              </a:ext>
            </a:extLst>
          </p:cNvPr>
          <p:cNvSpPr>
            <a:spLocks noGrp="1"/>
          </p:cNvSpPr>
          <p:nvPr>
            <p:ph type="body" sz="quarter" idx="16" hasCustomPrompt="1"/>
          </p:nvPr>
        </p:nvSpPr>
        <p:spPr>
          <a:xfrm>
            <a:off x="1454374" y="5029490"/>
            <a:ext cx="8947140" cy="1100136"/>
          </a:xfrm>
          <a:prstGeom prst="rect">
            <a:avLst/>
          </a:prstGeom>
        </p:spPr>
        <p:txBody>
          <a:bodyPr/>
          <a:lstStyle>
            <a:lvl1pPr marL="285750" indent="-285750">
              <a:buFont typeface="Arial" panose="020B0604020202020204" pitchFamily="34" charset="0"/>
              <a:buChar char="•"/>
              <a:defRPr sz="1400" b="0"/>
            </a:lvl1pPr>
          </a:lstStyle>
          <a:p>
            <a:pPr lvl="0"/>
            <a:r>
              <a:rPr lang="en-GB" dirty="0"/>
              <a:t>Please put your body copy here…</a:t>
            </a:r>
          </a:p>
        </p:txBody>
      </p:sp>
      <p:sp>
        <p:nvSpPr>
          <p:cNvPr id="18" name="Picture Placeholder 10">
            <a:extLst>
              <a:ext uri="{FF2B5EF4-FFF2-40B4-BE49-F238E27FC236}">
                <a16:creationId xmlns:a16="http://schemas.microsoft.com/office/drawing/2014/main" id="{5127A769-56B6-A22B-9DA8-84E49FB760D5}"/>
              </a:ext>
            </a:extLst>
          </p:cNvPr>
          <p:cNvSpPr>
            <a:spLocks noGrp="1"/>
          </p:cNvSpPr>
          <p:nvPr>
            <p:ph type="pic" sz="quarter" idx="17" hasCustomPrompt="1"/>
          </p:nvPr>
        </p:nvSpPr>
        <p:spPr>
          <a:xfrm>
            <a:off x="586153" y="5029490"/>
            <a:ext cx="662125" cy="621722"/>
          </a:xfrm>
          <a:prstGeom prst="rect">
            <a:avLst/>
          </a:prstGeom>
          <a:noFill/>
          <a:ln>
            <a:noFill/>
          </a:ln>
        </p:spPr>
        <p:txBody>
          <a:bodyPr/>
          <a:lstStyle>
            <a:lvl1pPr marL="0" indent="0">
              <a:buNone/>
              <a:defRPr sz="1200" b="1" u="sng">
                <a:solidFill>
                  <a:srgbClr val="FF0000"/>
                </a:solidFill>
              </a:defRPr>
            </a:lvl1pPr>
          </a:lstStyle>
          <a:p>
            <a:r>
              <a:rPr lang="en-GB" dirty="0"/>
              <a:t>Insert Icon Here</a:t>
            </a:r>
          </a:p>
        </p:txBody>
      </p:sp>
    </p:spTree>
    <p:extLst>
      <p:ext uri="{BB962C8B-B14F-4D97-AF65-F5344CB8AC3E}">
        <p14:creationId xmlns:p14="http://schemas.microsoft.com/office/powerpoint/2010/main" val="2488844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706B74-FC0F-11F3-CCD4-3BCCEB4EC7C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itle 18">
            <a:extLst>
              <a:ext uri="{FF2B5EF4-FFF2-40B4-BE49-F238E27FC236}">
                <a16:creationId xmlns:a16="http://schemas.microsoft.com/office/drawing/2014/main" id="{72BFA335-0913-AD3C-EAFC-B62451160773}"/>
              </a:ext>
            </a:extLst>
          </p:cNvPr>
          <p:cNvSpPr>
            <a:spLocks noGrp="1"/>
          </p:cNvSpPr>
          <p:nvPr>
            <p:ph type="title" hasCustomPrompt="1"/>
          </p:nvPr>
        </p:nvSpPr>
        <p:spPr>
          <a:xfrm>
            <a:off x="990195" y="1127204"/>
            <a:ext cx="2781300" cy="42219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
        <p:nvSpPr>
          <p:cNvPr id="5" name="Picture Placeholder 10">
            <a:extLst>
              <a:ext uri="{FF2B5EF4-FFF2-40B4-BE49-F238E27FC236}">
                <a16:creationId xmlns:a16="http://schemas.microsoft.com/office/drawing/2014/main" id="{628248E3-C527-7A9B-237C-057ED86B6F20}"/>
              </a:ext>
            </a:extLst>
          </p:cNvPr>
          <p:cNvSpPr>
            <a:spLocks noGrp="1"/>
          </p:cNvSpPr>
          <p:nvPr>
            <p:ph type="pic" sz="quarter" idx="11" hasCustomPrompt="1"/>
          </p:nvPr>
        </p:nvSpPr>
        <p:spPr>
          <a:xfrm>
            <a:off x="4025900" y="1127124"/>
            <a:ext cx="6858000" cy="4549775"/>
          </a:xfrm>
          <a:prstGeom prst="rect">
            <a:avLst/>
          </a:prstGeom>
        </p:spPr>
        <p:txBody>
          <a:bodyPr/>
          <a:lstStyle>
            <a:lvl1pPr marL="0" indent="0">
              <a:buNone/>
              <a:defRPr b="1" u="sng">
                <a:solidFill>
                  <a:srgbClr val="FF0000"/>
                </a:solidFill>
              </a:defRPr>
            </a:lvl1pPr>
          </a:lstStyle>
          <a:p>
            <a:r>
              <a:rPr lang="en-GB" dirty="0"/>
              <a:t>Insert image here</a:t>
            </a:r>
          </a:p>
        </p:txBody>
      </p:sp>
      <p:sp>
        <p:nvSpPr>
          <p:cNvPr id="6" name="Text Placeholder 23">
            <a:extLst>
              <a:ext uri="{FF2B5EF4-FFF2-40B4-BE49-F238E27FC236}">
                <a16:creationId xmlns:a16="http://schemas.microsoft.com/office/drawing/2014/main" id="{0A0F5587-C727-A395-C86F-6C40D5A24876}"/>
              </a:ext>
            </a:extLst>
          </p:cNvPr>
          <p:cNvSpPr>
            <a:spLocks noGrp="1"/>
          </p:cNvSpPr>
          <p:nvPr>
            <p:ph type="body" sz="quarter" idx="12" hasCustomPrompt="1"/>
          </p:nvPr>
        </p:nvSpPr>
        <p:spPr>
          <a:xfrm>
            <a:off x="990195" y="1695450"/>
            <a:ext cx="2781705" cy="3981449"/>
          </a:xfrm>
          <a:prstGeom prst="rect">
            <a:avLst/>
          </a:prstGeom>
        </p:spPr>
        <p:txBody>
          <a:bodyPr/>
          <a:lstStyle>
            <a:lvl1pPr marL="0" indent="0">
              <a:buNone/>
              <a:defRPr sz="1400" b="0"/>
            </a:lvl1pPr>
          </a:lstStyle>
          <a:p>
            <a:pPr lvl="0"/>
            <a:r>
              <a:rPr lang="en-GB" dirty="0"/>
              <a:t>Please put your body copy here…</a:t>
            </a:r>
          </a:p>
        </p:txBody>
      </p:sp>
    </p:spTree>
    <p:extLst>
      <p:ext uri="{BB962C8B-B14F-4D97-AF65-F5344CB8AC3E}">
        <p14:creationId xmlns:p14="http://schemas.microsoft.com/office/powerpoint/2010/main" val="2741753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Layout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A52AC-BB24-6A13-612F-ACF04123DB3E}"/>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ext Placeholder 23">
            <a:extLst>
              <a:ext uri="{FF2B5EF4-FFF2-40B4-BE49-F238E27FC236}">
                <a16:creationId xmlns:a16="http://schemas.microsoft.com/office/drawing/2014/main" id="{3944DA00-6203-F2BF-AF57-5F266A71EC50}"/>
              </a:ext>
            </a:extLst>
          </p:cNvPr>
          <p:cNvSpPr>
            <a:spLocks noGrp="1"/>
          </p:cNvSpPr>
          <p:nvPr>
            <p:ph type="body" sz="quarter" idx="12" hasCustomPrompt="1"/>
          </p:nvPr>
        </p:nvSpPr>
        <p:spPr>
          <a:xfrm>
            <a:off x="5438695" y="1457325"/>
            <a:ext cx="5026065" cy="1036739"/>
          </a:xfrm>
          <a:prstGeom prst="rect">
            <a:avLst/>
          </a:prstGeom>
        </p:spPr>
        <p:txBody>
          <a:bodyPr/>
          <a:lstStyle>
            <a:lvl1pPr marL="0" indent="0">
              <a:buNone/>
              <a:defRPr sz="1400" b="0"/>
            </a:lvl1pPr>
          </a:lstStyle>
          <a:p>
            <a:pPr lvl="0"/>
            <a:r>
              <a:rPr lang="en-GB" dirty="0"/>
              <a:t>Please put your body copy here…</a:t>
            </a:r>
          </a:p>
        </p:txBody>
      </p:sp>
      <p:sp>
        <p:nvSpPr>
          <p:cNvPr id="5" name="Rectangle 4">
            <a:extLst>
              <a:ext uri="{FF2B5EF4-FFF2-40B4-BE49-F238E27FC236}">
                <a16:creationId xmlns:a16="http://schemas.microsoft.com/office/drawing/2014/main" id="{9615512C-3AA5-6145-F58D-CD61B3A1787A}"/>
              </a:ext>
            </a:extLst>
          </p:cNvPr>
          <p:cNvSpPr/>
          <p:nvPr userDrawn="1"/>
        </p:nvSpPr>
        <p:spPr>
          <a:xfrm>
            <a:off x="822541" y="935032"/>
            <a:ext cx="4109312" cy="5099117"/>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10">
            <a:extLst>
              <a:ext uri="{FF2B5EF4-FFF2-40B4-BE49-F238E27FC236}">
                <a16:creationId xmlns:a16="http://schemas.microsoft.com/office/drawing/2014/main" id="{98460C73-D1DB-F160-852E-DF2F7F77AC99}"/>
              </a:ext>
            </a:extLst>
          </p:cNvPr>
          <p:cNvSpPr>
            <a:spLocks noGrp="1"/>
          </p:cNvSpPr>
          <p:nvPr>
            <p:ph type="pic" sz="quarter" idx="11" hasCustomPrompt="1"/>
          </p:nvPr>
        </p:nvSpPr>
        <p:spPr>
          <a:xfrm>
            <a:off x="1488628" y="2398237"/>
            <a:ext cx="2770411" cy="3116738"/>
          </a:xfrm>
          <a:prstGeom prst="rect">
            <a:avLst/>
          </a:prstGeom>
          <a:ln w="38100">
            <a:solidFill>
              <a:schemeClr val="bg1"/>
            </a:solidFill>
          </a:ln>
        </p:spPr>
        <p:txBody>
          <a:bodyPr/>
          <a:lstStyle>
            <a:lvl1pPr marL="0" indent="0">
              <a:buNone/>
              <a:defRPr b="1" i="0" u="sng">
                <a:solidFill>
                  <a:srgbClr val="FF0000"/>
                </a:solidFill>
              </a:defRPr>
            </a:lvl1pPr>
          </a:lstStyle>
          <a:p>
            <a:r>
              <a:rPr lang="en-GB" dirty="0"/>
              <a:t>Insert image here</a:t>
            </a:r>
          </a:p>
        </p:txBody>
      </p:sp>
      <p:sp>
        <p:nvSpPr>
          <p:cNvPr id="7" name="Text Placeholder 23">
            <a:extLst>
              <a:ext uri="{FF2B5EF4-FFF2-40B4-BE49-F238E27FC236}">
                <a16:creationId xmlns:a16="http://schemas.microsoft.com/office/drawing/2014/main" id="{439D2886-5B92-D5DA-E565-B404FEC90A91}"/>
              </a:ext>
            </a:extLst>
          </p:cNvPr>
          <p:cNvSpPr>
            <a:spLocks noGrp="1"/>
          </p:cNvSpPr>
          <p:nvPr>
            <p:ph type="body" sz="quarter" idx="13" hasCustomPrompt="1"/>
          </p:nvPr>
        </p:nvSpPr>
        <p:spPr>
          <a:xfrm>
            <a:off x="5438695" y="3227368"/>
            <a:ext cx="5026065" cy="1036739"/>
          </a:xfrm>
          <a:prstGeom prst="rect">
            <a:avLst/>
          </a:prstGeom>
        </p:spPr>
        <p:txBody>
          <a:bodyPr/>
          <a:lstStyle>
            <a:lvl1pPr marL="0" indent="0">
              <a:buNone/>
              <a:defRPr sz="1400" b="0"/>
            </a:lvl1pPr>
          </a:lstStyle>
          <a:p>
            <a:pPr lvl="0"/>
            <a:r>
              <a:rPr lang="en-GB" dirty="0"/>
              <a:t>Please put your body copy here…</a:t>
            </a:r>
          </a:p>
        </p:txBody>
      </p:sp>
      <p:sp>
        <p:nvSpPr>
          <p:cNvPr id="8" name="Text Placeholder 23">
            <a:extLst>
              <a:ext uri="{FF2B5EF4-FFF2-40B4-BE49-F238E27FC236}">
                <a16:creationId xmlns:a16="http://schemas.microsoft.com/office/drawing/2014/main" id="{85563201-80CD-758F-EAC1-8D5B70BADC83}"/>
              </a:ext>
            </a:extLst>
          </p:cNvPr>
          <p:cNvSpPr>
            <a:spLocks noGrp="1"/>
          </p:cNvSpPr>
          <p:nvPr>
            <p:ph type="body" sz="quarter" idx="14" hasCustomPrompt="1"/>
          </p:nvPr>
        </p:nvSpPr>
        <p:spPr>
          <a:xfrm>
            <a:off x="5448220" y="4997411"/>
            <a:ext cx="5026065" cy="1036739"/>
          </a:xfrm>
          <a:prstGeom prst="rect">
            <a:avLst/>
          </a:prstGeom>
        </p:spPr>
        <p:txBody>
          <a:bodyPr/>
          <a:lstStyle>
            <a:lvl1pPr marL="0" indent="0">
              <a:buNone/>
              <a:defRPr sz="1400" b="0"/>
            </a:lvl1pPr>
          </a:lstStyle>
          <a:p>
            <a:pPr lvl="0"/>
            <a:r>
              <a:rPr lang="en-GB" dirty="0"/>
              <a:t>Please put your body copy here…</a:t>
            </a:r>
          </a:p>
        </p:txBody>
      </p:sp>
      <p:sp>
        <p:nvSpPr>
          <p:cNvPr id="9" name="Text Placeholder 37">
            <a:extLst>
              <a:ext uri="{FF2B5EF4-FFF2-40B4-BE49-F238E27FC236}">
                <a16:creationId xmlns:a16="http://schemas.microsoft.com/office/drawing/2014/main" id="{F9DFC86C-735A-4898-BC37-AA71B0D2267F}"/>
              </a:ext>
            </a:extLst>
          </p:cNvPr>
          <p:cNvSpPr>
            <a:spLocks noGrp="1"/>
          </p:cNvSpPr>
          <p:nvPr>
            <p:ph type="body" sz="quarter" idx="15" hasCustomPrompt="1"/>
          </p:nvPr>
        </p:nvSpPr>
        <p:spPr>
          <a:xfrm>
            <a:off x="5438695" y="946229"/>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0" name="Text Placeholder 37">
            <a:extLst>
              <a:ext uri="{FF2B5EF4-FFF2-40B4-BE49-F238E27FC236}">
                <a16:creationId xmlns:a16="http://schemas.microsoft.com/office/drawing/2014/main" id="{9CC4183F-7522-5FA8-0B9B-EB6789ECD0F1}"/>
              </a:ext>
            </a:extLst>
          </p:cNvPr>
          <p:cNvSpPr>
            <a:spLocks noGrp="1"/>
          </p:cNvSpPr>
          <p:nvPr>
            <p:ph type="body" sz="quarter" idx="16" hasCustomPrompt="1"/>
          </p:nvPr>
        </p:nvSpPr>
        <p:spPr>
          <a:xfrm>
            <a:off x="5438695" y="2716272"/>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1" name="Text Placeholder 37">
            <a:extLst>
              <a:ext uri="{FF2B5EF4-FFF2-40B4-BE49-F238E27FC236}">
                <a16:creationId xmlns:a16="http://schemas.microsoft.com/office/drawing/2014/main" id="{E21129C4-56BA-169F-9AEA-65DDC8383D2D}"/>
              </a:ext>
            </a:extLst>
          </p:cNvPr>
          <p:cNvSpPr>
            <a:spLocks noGrp="1"/>
          </p:cNvSpPr>
          <p:nvPr>
            <p:ph type="body" sz="quarter" idx="17" hasCustomPrompt="1"/>
          </p:nvPr>
        </p:nvSpPr>
        <p:spPr>
          <a:xfrm>
            <a:off x="5438695" y="4499016"/>
            <a:ext cx="3506928" cy="422195"/>
          </a:xfrm>
          <a:prstGeom prst="rect">
            <a:avLst/>
          </a:prstGeom>
        </p:spPr>
        <p:txBody>
          <a:bodyPr/>
          <a:lstStyle>
            <a:lvl1pPr marL="0" indent="0">
              <a:buNone/>
              <a:defRPr sz="2400" b="1">
                <a:solidFill>
                  <a:srgbClr val="006060"/>
                </a:solidFill>
                <a:latin typeface="+mj-lt"/>
              </a:defRPr>
            </a:lvl1pPr>
          </a:lstStyle>
          <a:p>
            <a:pPr lvl="0"/>
            <a:r>
              <a:rPr lang="en-US" dirty="0"/>
              <a:t>Sub Header Here</a:t>
            </a:r>
          </a:p>
        </p:txBody>
      </p:sp>
      <p:sp>
        <p:nvSpPr>
          <p:cNvPr id="14" name="Title 12">
            <a:extLst>
              <a:ext uri="{FF2B5EF4-FFF2-40B4-BE49-F238E27FC236}">
                <a16:creationId xmlns:a16="http://schemas.microsoft.com/office/drawing/2014/main" id="{75B4FDD0-6456-93F4-B1FF-5EF1B8B11697}"/>
              </a:ext>
            </a:extLst>
          </p:cNvPr>
          <p:cNvSpPr>
            <a:spLocks noGrp="1"/>
          </p:cNvSpPr>
          <p:nvPr>
            <p:ph type="title" hasCustomPrompt="1"/>
          </p:nvPr>
        </p:nvSpPr>
        <p:spPr>
          <a:xfrm>
            <a:off x="1488627" y="1422195"/>
            <a:ext cx="2770411" cy="740847"/>
          </a:xfrm>
          <a:prstGeom prst="rect">
            <a:avLst/>
          </a:prstGeom>
        </p:spPr>
        <p:txBody>
          <a:bodyPr/>
          <a:lstStyle>
            <a:lvl1pPr>
              <a:defRPr sz="2400" b="1">
                <a:solidFill>
                  <a:srgbClr val="ABE338"/>
                </a:solidFill>
              </a:defRPr>
            </a:lvl1pPr>
          </a:lstStyle>
          <a:p>
            <a:r>
              <a:rPr lang="en-US" dirty="0"/>
              <a:t>Header goes inside here</a:t>
            </a:r>
            <a:endParaRPr lang="en-GB" dirty="0"/>
          </a:p>
        </p:txBody>
      </p:sp>
    </p:spTree>
    <p:extLst>
      <p:ext uri="{BB962C8B-B14F-4D97-AF65-F5344CB8AC3E}">
        <p14:creationId xmlns:p14="http://schemas.microsoft.com/office/powerpoint/2010/main" val="4243644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Table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0729C2-EF54-B4D4-11B2-1BF667468BBD}"/>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7" name="Text Placeholder 23">
            <a:extLst>
              <a:ext uri="{FF2B5EF4-FFF2-40B4-BE49-F238E27FC236}">
                <a16:creationId xmlns:a16="http://schemas.microsoft.com/office/drawing/2014/main" id="{00F6FE13-A997-6561-B4DA-575B80410C4A}"/>
              </a:ext>
            </a:extLst>
          </p:cNvPr>
          <p:cNvSpPr>
            <a:spLocks noGrp="1"/>
          </p:cNvSpPr>
          <p:nvPr>
            <p:ph type="body" sz="quarter" idx="12" hasCustomPrompt="1"/>
          </p:nvPr>
        </p:nvSpPr>
        <p:spPr>
          <a:xfrm>
            <a:off x="723333" y="1467482"/>
            <a:ext cx="4923656" cy="4009393"/>
          </a:xfrm>
          <a:prstGeom prst="rect">
            <a:avLst/>
          </a:prstGeom>
        </p:spPr>
        <p:txBody>
          <a:bodyPr/>
          <a:lstStyle>
            <a:lvl1pPr marL="0" indent="0">
              <a:buNone/>
              <a:defRPr sz="1400" b="0"/>
            </a:lvl1pPr>
          </a:lstStyle>
          <a:p>
            <a:pPr lvl="0"/>
            <a:r>
              <a:rPr lang="en-GB" dirty="0"/>
              <a:t>Please put your body copy here…</a:t>
            </a:r>
          </a:p>
        </p:txBody>
      </p:sp>
      <p:sp>
        <p:nvSpPr>
          <p:cNvPr id="9" name="Table Placeholder 8">
            <a:extLst>
              <a:ext uri="{FF2B5EF4-FFF2-40B4-BE49-F238E27FC236}">
                <a16:creationId xmlns:a16="http://schemas.microsoft.com/office/drawing/2014/main" id="{FC15BDD1-A717-C9AA-0954-8631A99690BA}"/>
              </a:ext>
            </a:extLst>
          </p:cNvPr>
          <p:cNvSpPr>
            <a:spLocks noGrp="1"/>
          </p:cNvSpPr>
          <p:nvPr>
            <p:ph type="tbl" sz="quarter" idx="13" hasCustomPrompt="1"/>
          </p:nvPr>
        </p:nvSpPr>
        <p:spPr>
          <a:xfrm>
            <a:off x="5892800" y="727075"/>
            <a:ext cx="5024438" cy="4749800"/>
          </a:xfrm>
          <a:prstGeom prst="rect">
            <a:avLst/>
          </a:prstGeom>
        </p:spPr>
        <p:txBody>
          <a:bodyPr/>
          <a:lstStyle>
            <a:lvl1pPr marL="0" indent="0">
              <a:buNone/>
              <a:defRPr b="1" u="sng">
                <a:solidFill>
                  <a:srgbClr val="FF0000"/>
                </a:solidFill>
              </a:defRPr>
            </a:lvl1pPr>
          </a:lstStyle>
          <a:p>
            <a:r>
              <a:rPr lang="en-GB" dirty="0"/>
              <a:t>Insert Table Here</a:t>
            </a:r>
          </a:p>
        </p:txBody>
      </p:sp>
      <p:sp>
        <p:nvSpPr>
          <p:cNvPr id="5" name="Title 1">
            <a:extLst>
              <a:ext uri="{FF2B5EF4-FFF2-40B4-BE49-F238E27FC236}">
                <a16:creationId xmlns:a16="http://schemas.microsoft.com/office/drawing/2014/main" id="{FEC54CEB-FED3-6173-9C14-9CE6CC26FE7C}"/>
              </a:ext>
            </a:extLst>
          </p:cNvPr>
          <p:cNvSpPr>
            <a:spLocks noGrp="1"/>
          </p:cNvSpPr>
          <p:nvPr>
            <p:ph type="title" hasCustomPrompt="1"/>
          </p:nvPr>
        </p:nvSpPr>
        <p:spPr>
          <a:xfrm>
            <a:off x="723332" y="726754"/>
            <a:ext cx="4923656" cy="604693"/>
          </a:xfrm>
          <a:prstGeom prst="rect">
            <a:avLst/>
          </a:prstGeom>
        </p:spPr>
        <p:txBody>
          <a:bodyPr/>
          <a:lstStyle>
            <a:lvl1pPr>
              <a:defRPr sz="3600" b="1">
                <a:solidFill>
                  <a:srgbClr val="006060"/>
                </a:solidFill>
              </a:defRPr>
            </a:lvl1pPr>
          </a:lstStyle>
          <a:p>
            <a:r>
              <a:rPr lang="en-US" dirty="0"/>
              <a:t>Title goes here</a:t>
            </a:r>
            <a:endParaRPr lang="en-GB" dirty="0"/>
          </a:p>
        </p:txBody>
      </p:sp>
    </p:spTree>
    <p:extLst>
      <p:ext uri="{BB962C8B-B14F-4D97-AF65-F5344CB8AC3E}">
        <p14:creationId xmlns:p14="http://schemas.microsoft.com/office/powerpoint/2010/main" val="259469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2">
    <p:spTree>
      <p:nvGrpSpPr>
        <p:cNvPr id="1" name=""/>
        <p:cNvGrpSpPr/>
        <p:nvPr/>
      </p:nvGrpSpPr>
      <p:grpSpPr>
        <a:xfrm>
          <a:off x="0" y="0"/>
          <a:ext cx="0" cy="0"/>
          <a:chOff x="0" y="0"/>
          <a:chExt cx="0" cy="0"/>
        </a:xfrm>
      </p:grpSpPr>
      <p:pic>
        <p:nvPicPr>
          <p:cNvPr id="3" name="Picture 2" descr="A black and white logo with a tree&#10;&#10;Description automatically generated">
            <a:extLst>
              <a:ext uri="{FF2B5EF4-FFF2-40B4-BE49-F238E27FC236}">
                <a16:creationId xmlns:a16="http://schemas.microsoft.com/office/drawing/2014/main" id="{4C84F7BC-232B-A2E4-9214-B0A81D93A7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4124" y="187702"/>
            <a:ext cx="1213182" cy="623828"/>
          </a:xfrm>
          <a:prstGeom prst="rect">
            <a:avLst/>
          </a:prstGeom>
        </p:spPr>
      </p:pic>
      <p:pic>
        <p:nvPicPr>
          <p:cNvPr id="4" name="Picture 3">
            <a:extLst>
              <a:ext uri="{FF2B5EF4-FFF2-40B4-BE49-F238E27FC236}">
                <a16:creationId xmlns:a16="http://schemas.microsoft.com/office/drawing/2014/main" id="{A14807D9-6460-B133-886B-9CF2BD4C4A20}"/>
              </a:ext>
            </a:extLst>
          </p:cNvPr>
          <p:cNvPicPr/>
          <p:nvPr userDrawn="1"/>
        </p:nvPicPr>
        <p:blipFill>
          <a:blip r:embed="rId3">
            <a:extLst>
              <a:ext uri="{28A0092B-C50C-407E-A947-70E740481C1C}">
                <a14:useLocalDpi xmlns:a14="http://schemas.microsoft.com/office/drawing/2010/main" val="0"/>
              </a:ext>
            </a:extLst>
          </a:blip>
          <a:srcRect/>
          <a:stretch/>
        </p:blipFill>
        <p:spPr>
          <a:xfrm>
            <a:off x="1524" y="857"/>
            <a:ext cx="12188952" cy="6856285"/>
          </a:xfrm>
          <a:prstGeom prst="rect">
            <a:avLst/>
          </a:prstGeom>
        </p:spPr>
      </p:pic>
      <p:pic>
        <p:nvPicPr>
          <p:cNvPr id="7" name="Picture 6" descr="A black and white logo with a tree&#10;&#10;Description automatically generated">
            <a:extLst>
              <a:ext uri="{FF2B5EF4-FFF2-40B4-BE49-F238E27FC236}">
                <a16:creationId xmlns:a16="http://schemas.microsoft.com/office/drawing/2014/main" id="{B78BBBD2-0F61-31B3-7245-7241070149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0954" y="375404"/>
            <a:ext cx="1213182" cy="623828"/>
          </a:xfrm>
          <a:prstGeom prst="rect">
            <a:avLst/>
          </a:prstGeom>
        </p:spPr>
      </p:pic>
      <p:sp>
        <p:nvSpPr>
          <p:cNvPr id="2" name="Text Placeholder 11">
            <a:extLst>
              <a:ext uri="{FF2B5EF4-FFF2-40B4-BE49-F238E27FC236}">
                <a16:creationId xmlns:a16="http://schemas.microsoft.com/office/drawing/2014/main" id="{B84DDBC7-7CD5-B343-40B4-CBB94F20EBB5}"/>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6" name="Title 8">
            <a:extLst>
              <a:ext uri="{FF2B5EF4-FFF2-40B4-BE49-F238E27FC236}">
                <a16:creationId xmlns:a16="http://schemas.microsoft.com/office/drawing/2014/main" id="{33023BA3-02D0-C02C-609C-4750EA1AD127}"/>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1647670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Chart Layou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A6117-EBA6-8E81-16A7-A3B59999433D}"/>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ext Placeholder 23">
            <a:extLst>
              <a:ext uri="{FF2B5EF4-FFF2-40B4-BE49-F238E27FC236}">
                <a16:creationId xmlns:a16="http://schemas.microsoft.com/office/drawing/2014/main" id="{EEF1F756-9B1F-15AB-4054-8BC75445194A}"/>
              </a:ext>
            </a:extLst>
          </p:cNvPr>
          <p:cNvSpPr>
            <a:spLocks noGrp="1"/>
          </p:cNvSpPr>
          <p:nvPr>
            <p:ph type="body" sz="quarter" idx="12" hasCustomPrompt="1"/>
          </p:nvPr>
        </p:nvSpPr>
        <p:spPr>
          <a:xfrm>
            <a:off x="723333" y="1467482"/>
            <a:ext cx="4923656" cy="4009393"/>
          </a:xfrm>
          <a:prstGeom prst="rect">
            <a:avLst/>
          </a:prstGeom>
        </p:spPr>
        <p:txBody>
          <a:bodyPr/>
          <a:lstStyle>
            <a:lvl1pPr marL="0" indent="0">
              <a:buNone/>
              <a:defRPr sz="1400" b="0"/>
            </a:lvl1pPr>
          </a:lstStyle>
          <a:p>
            <a:pPr lvl="0"/>
            <a:r>
              <a:rPr lang="en-GB" dirty="0"/>
              <a:t>Please put your body copy here…</a:t>
            </a:r>
          </a:p>
        </p:txBody>
      </p:sp>
      <p:sp>
        <p:nvSpPr>
          <p:cNvPr id="8" name="Chart Placeholder 7">
            <a:extLst>
              <a:ext uri="{FF2B5EF4-FFF2-40B4-BE49-F238E27FC236}">
                <a16:creationId xmlns:a16="http://schemas.microsoft.com/office/drawing/2014/main" id="{2C4F3899-3B31-84C6-D0A0-AA0FD20B663D}"/>
              </a:ext>
            </a:extLst>
          </p:cNvPr>
          <p:cNvSpPr>
            <a:spLocks noGrp="1"/>
          </p:cNvSpPr>
          <p:nvPr>
            <p:ph type="chart" sz="quarter" idx="13" hasCustomPrompt="1"/>
          </p:nvPr>
        </p:nvSpPr>
        <p:spPr>
          <a:xfrm>
            <a:off x="5911130" y="727075"/>
            <a:ext cx="4924425" cy="4749800"/>
          </a:xfrm>
          <a:prstGeom prst="rect">
            <a:avLst/>
          </a:prstGeom>
        </p:spPr>
        <p:txBody>
          <a:bodyPr/>
          <a:lstStyle>
            <a:lvl1pPr marL="0" indent="0">
              <a:buNone/>
              <a:defRPr b="1" u="sng">
                <a:solidFill>
                  <a:srgbClr val="FF0000"/>
                </a:solidFill>
              </a:defRPr>
            </a:lvl1pPr>
          </a:lstStyle>
          <a:p>
            <a:r>
              <a:rPr lang="en-GB" dirty="0"/>
              <a:t>Insert Chart Here</a:t>
            </a:r>
          </a:p>
        </p:txBody>
      </p:sp>
      <p:sp>
        <p:nvSpPr>
          <p:cNvPr id="9" name="Title 1">
            <a:extLst>
              <a:ext uri="{FF2B5EF4-FFF2-40B4-BE49-F238E27FC236}">
                <a16:creationId xmlns:a16="http://schemas.microsoft.com/office/drawing/2014/main" id="{BA125659-F97E-6F7D-37FA-FD78F8FA4394}"/>
              </a:ext>
            </a:extLst>
          </p:cNvPr>
          <p:cNvSpPr>
            <a:spLocks noGrp="1"/>
          </p:cNvSpPr>
          <p:nvPr>
            <p:ph type="title" hasCustomPrompt="1"/>
          </p:nvPr>
        </p:nvSpPr>
        <p:spPr>
          <a:xfrm>
            <a:off x="723332" y="726754"/>
            <a:ext cx="4923656" cy="604693"/>
          </a:xfrm>
          <a:prstGeom prst="rect">
            <a:avLst/>
          </a:prstGeom>
        </p:spPr>
        <p:txBody>
          <a:bodyPr/>
          <a:lstStyle>
            <a:lvl1pPr>
              <a:defRPr sz="3600" b="1">
                <a:solidFill>
                  <a:srgbClr val="006060"/>
                </a:solidFill>
              </a:defRPr>
            </a:lvl1pPr>
          </a:lstStyle>
          <a:p>
            <a:r>
              <a:rPr lang="en-US" dirty="0"/>
              <a:t>Title goes here</a:t>
            </a:r>
            <a:endParaRPr lang="en-GB" dirty="0"/>
          </a:p>
        </p:txBody>
      </p:sp>
    </p:spTree>
    <p:extLst>
      <p:ext uri="{BB962C8B-B14F-4D97-AF65-F5344CB8AC3E}">
        <p14:creationId xmlns:p14="http://schemas.microsoft.com/office/powerpoint/2010/main" val="4204051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able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31B552-2CE8-7720-3F20-AFBF0CFA5B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able Placeholder 8">
            <a:extLst>
              <a:ext uri="{FF2B5EF4-FFF2-40B4-BE49-F238E27FC236}">
                <a16:creationId xmlns:a16="http://schemas.microsoft.com/office/drawing/2014/main" id="{E080AC07-F898-C3B1-CF4C-3CF340B3C7CE}"/>
              </a:ext>
            </a:extLst>
          </p:cNvPr>
          <p:cNvSpPr>
            <a:spLocks noGrp="1"/>
          </p:cNvSpPr>
          <p:nvPr>
            <p:ph type="tbl" sz="quarter" idx="13" hasCustomPrompt="1"/>
          </p:nvPr>
        </p:nvSpPr>
        <p:spPr>
          <a:xfrm>
            <a:off x="191218" y="1025999"/>
            <a:ext cx="11549333" cy="5616341"/>
          </a:xfrm>
          <a:prstGeom prst="rect">
            <a:avLst/>
          </a:prstGeom>
        </p:spPr>
        <p:txBody>
          <a:bodyPr/>
          <a:lstStyle>
            <a:lvl1pPr marL="0" indent="0">
              <a:buNone/>
              <a:defRPr b="1" u="sng">
                <a:solidFill>
                  <a:srgbClr val="FF0000"/>
                </a:solidFill>
              </a:defRPr>
            </a:lvl1pPr>
          </a:lstStyle>
          <a:p>
            <a:r>
              <a:rPr lang="en-GB" dirty="0"/>
              <a:t>Insert Table Here</a:t>
            </a:r>
          </a:p>
        </p:txBody>
      </p:sp>
      <p:sp>
        <p:nvSpPr>
          <p:cNvPr id="10" name="Title 18">
            <a:extLst>
              <a:ext uri="{FF2B5EF4-FFF2-40B4-BE49-F238E27FC236}">
                <a16:creationId xmlns:a16="http://schemas.microsoft.com/office/drawing/2014/main" id="{84CD59C7-C400-7C06-2496-3243208E8329}"/>
              </a:ext>
            </a:extLst>
          </p:cNvPr>
          <p:cNvSpPr>
            <a:spLocks noGrp="1"/>
          </p:cNvSpPr>
          <p:nvPr>
            <p:ph type="title" hasCustomPrompt="1"/>
          </p:nvPr>
        </p:nvSpPr>
        <p:spPr>
          <a:xfrm>
            <a:off x="191218" y="350304"/>
            <a:ext cx="10515600" cy="460035"/>
          </a:xfrm>
          <a:prstGeom prst="rect">
            <a:avLst/>
          </a:prstGeom>
        </p:spPr>
        <p:txBody>
          <a:bodyPr/>
          <a:lstStyle>
            <a:lvl1pPr>
              <a:defRPr sz="2400" b="1">
                <a:solidFill>
                  <a:srgbClr val="006060"/>
                </a:solidFill>
                <a:latin typeface="+mj-lt"/>
              </a:defRPr>
            </a:lvl1pPr>
          </a:lstStyle>
          <a:p>
            <a:r>
              <a:rPr lang="en-US" dirty="0"/>
              <a:t>Title goes here</a:t>
            </a:r>
            <a:endParaRPr lang="en-GB" dirty="0"/>
          </a:p>
        </p:txBody>
      </p:sp>
    </p:spTree>
    <p:extLst>
      <p:ext uri="{BB962C8B-B14F-4D97-AF65-F5344CB8AC3E}">
        <p14:creationId xmlns:p14="http://schemas.microsoft.com/office/powerpoint/2010/main" val="4064291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09B31-83AD-F399-6F6B-22F26402E01B}"/>
              </a:ext>
            </a:extLst>
          </p:cNvPr>
          <p:cNvSpPr>
            <a:spLocks/>
          </p:cNvSpPr>
          <p:nvPr userDrawn="1"/>
        </p:nvSpPr>
        <p:spPr>
          <a:xfrm>
            <a:off x="0" y="0"/>
            <a:ext cx="12192000" cy="6858000"/>
          </a:xfrm>
          <a:prstGeom prst="rect">
            <a:avLst/>
          </a:prstGeom>
          <a:solidFill>
            <a:srgbClr val="0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635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83AD3-85E8-9A9D-CD90-7B4414F66962}"/>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4" name="Text Placeholder 11">
            <a:extLst>
              <a:ext uri="{FF2B5EF4-FFF2-40B4-BE49-F238E27FC236}">
                <a16:creationId xmlns:a16="http://schemas.microsoft.com/office/drawing/2014/main" id="{1D52C9C5-EE32-4EF5-90A2-0EE960B9692E}"/>
              </a:ext>
            </a:extLst>
          </p:cNvPr>
          <p:cNvSpPr>
            <a:spLocks noGrp="1"/>
          </p:cNvSpPr>
          <p:nvPr>
            <p:ph type="body" sz="quarter" idx="11" hasCustomPrompt="1"/>
          </p:nvPr>
        </p:nvSpPr>
        <p:spPr>
          <a:xfrm>
            <a:off x="655093" y="3750891"/>
            <a:ext cx="5133975" cy="932500"/>
          </a:xfrm>
          <a:prstGeom prst="rect">
            <a:avLst/>
          </a:prstGeom>
        </p:spPr>
        <p:txBody>
          <a:bodyPr/>
          <a:lstStyle>
            <a:lvl1pPr marL="0" indent="0">
              <a:buNone/>
              <a:defRPr sz="3200" b="1">
                <a:solidFill>
                  <a:schemeClr val="bg1"/>
                </a:solidFill>
              </a:defRPr>
            </a:lvl1pPr>
            <a:lvl2pPr>
              <a:defRPr>
                <a:solidFill>
                  <a:srgbClr val="ABE338"/>
                </a:solidFill>
              </a:defRPr>
            </a:lvl2pPr>
          </a:lstStyle>
          <a:p>
            <a:pPr lvl="0"/>
            <a:r>
              <a:rPr lang="en-US" dirty="0"/>
              <a:t>Sub header here</a:t>
            </a:r>
          </a:p>
        </p:txBody>
      </p:sp>
      <p:sp>
        <p:nvSpPr>
          <p:cNvPr id="5" name="Title 8">
            <a:extLst>
              <a:ext uri="{FF2B5EF4-FFF2-40B4-BE49-F238E27FC236}">
                <a16:creationId xmlns:a16="http://schemas.microsoft.com/office/drawing/2014/main" id="{1E1C37C1-BA4F-F8FE-9571-EB739F3128F9}"/>
              </a:ext>
            </a:extLst>
          </p:cNvPr>
          <p:cNvSpPr>
            <a:spLocks noGrp="1"/>
          </p:cNvSpPr>
          <p:nvPr>
            <p:ph type="title" hasCustomPrompt="1"/>
          </p:nvPr>
        </p:nvSpPr>
        <p:spPr>
          <a:xfrm>
            <a:off x="655093" y="2980540"/>
            <a:ext cx="5320834" cy="702939"/>
          </a:xfrm>
          <a:prstGeom prst="rect">
            <a:avLst/>
          </a:prstGeom>
        </p:spPr>
        <p:txBody>
          <a:bodyPr/>
          <a:lstStyle>
            <a:lvl1pPr>
              <a:defRPr sz="4800" b="1">
                <a:solidFill>
                  <a:srgbClr val="ABE338"/>
                </a:solidFill>
              </a:defRPr>
            </a:lvl1pPr>
          </a:lstStyle>
          <a:p>
            <a:r>
              <a:rPr lang="en-US" dirty="0"/>
              <a:t>Presentation title</a:t>
            </a:r>
          </a:p>
        </p:txBody>
      </p:sp>
    </p:spTree>
    <p:extLst>
      <p:ext uri="{BB962C8B-B14F-4D97-AF65-F5344CB8AC3E}">
        <p14:creationId xmlns:p14="http://schemas.microsoft.com/office/powerpoint/2010/main" val="1733964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9545F6B2-1260-4E76-9373-DE3C9FCA53A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77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reak Page with Icon 1">
    <p:spTree>
      <p:nvGrpSpPr>
        <p:cNvPr id="1" name=""/>
        <p:cNvGrpSpPr/>
        <p:nvPr/>
      </p:nvGrpSpPr>
      <p:grpSpPr>
        <a:xfrm>
          <a:off x="0" y="0"/>
          <a:ext cx="0" cy="0"/>
          <a:chOff x="0" y="0"/>
          <a:chExt cx="0" cy="0"/>
        </a:xfrm>
      </p:grpSpPr>
      <p:pic>
        <p:nvPicPr>
          <p:cNvPr id="3" name="Picture 2" descr="A green and blue background&#10;&#10;Description automatically generated">
            <a:extLst>
              <a:ext uri="{FF2B5EF4-FFF2-40B4-BE49-F238E27FC236}">
                <a16:creationId xmlns:a16="http://schemas.microsoft.com/office/drawing/2014/main" id="{54283AD3-85E8-9A9D-CD90-7B4414F6696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Picture Placeholder 10">
            <a:extLst>
              <a:ext uri="{FF2B5EF4-FFF2-40B4-BE49-F238E27FC236}">
                <a16:creationId xmlns:a16="http://schemas.microsoft.com/office/drawing/2014/main" id="{5854EF80-34A3-40C4-3BB2-7D84BF06C118}"/>
              </a:ext>
            </a:extLst>
          </p:cNvPr>
          <p:cNvSpPr>
            <a:spLocks noGrp="1"/>
          </p:cNvSpPr>
          <p:nvPr>
            <p:ph type="pic" sz="quarter" idx="11" hasCustomPrompt="1"/>
          </p:nvPr>
        </p:nvSpPr>
        <p:spPr>
          <a:xfrm>
            <a:off x="723330" y="636746"/>
            <a:ext cx="2213834" cy="2078746"/>
          </a:xfrm>
          <a:prstGeom prst="rect">
            <a:avLst/>
          </a:prstGeom>
          <a:noFill/>
          <a:ln>
            <a:noFill/>
          </a:ln>
        </p:spPr>
        <p:txBody>
          <a:bodyPr/>
          <a:lstStyle>
            <a:lvl1pPr marL="0" indent="0">
              <a:buNone/>
              <a:defRPr b="1" u="sng">
                <a:solidFill>
                  <a:srgbClr val="FF0000"/>
                </a:solidFill>
              </a:defRPr>
            </a:lvl1pPr>
          </a:lstStyle>
          <a:p>
            <a:r>
              <a:rPr lang="en-GB" dirty="0"/>
              <a:t>Insert Icon Here</a:t>
            </a:r>
          </a:p>
        </p:txBody>
      </p:sp>
      <p:sp>
        <p:nvSpPr>
          <p:cNvPr id="6" name="Title 18">
            <a:extLst>
              <a:ext uri="{FF2B5EF4-FFF2-40B4-BE49-F238E27FC236}">
                <a16:creationId xmlns:a16="http://schemas.microsoft.com/office/drawing/2014/main" id="{29134C19-6610-47C2-8E66-3499D1F004E1}"/>
              </a:ext>
            </a:extLst>
          </p:cNvPr>
          <p:cNvSpPr>
            <a:spLocks noGrp="1"/>
          </p:cNvSpPr>
          <p:nvPr>
            <p:ph type="title" hasCustomPrompt="1"/>
          </p:nvPr>
        </p:nvSpPr>
        <p:spPr>
          <a:xfrm>
            <a:off x="723331" y="2789828"/>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7" name="Text Placeholder 10">
            <a:extLst>
              <a:ext uri="{FF2B5EF4-FFF2-40B4-BE49-F238E27FC236}">
                <a16:creationId xmlns:a16="http://schemas.microsoft.com/office/drawing/2014/main" id="{8E76F19C-B256-FC6C-4636-61B6D41D3D4E}"/>
              </a:ext>
            </a:extLst>
          </p:cNvPr>
          <p:cNvSpPr>
            <a:spLocks noGrp="1"/>
          </p:cNvSpPr>
          <p:nvPr>
            <p:ph type="body" sz="quarter" idx="10" hasCustomPrompt="1"/>
          </p:nvPr>
        </p:nvSpPr>
        <p:spPr>
          <a:xfrm>
            <a:off x="723330" y="3678959"/>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55149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5733B-E0B4-6CCF-90E4-37F9DB525C17}"/>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1904869"/>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2794000"/>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163862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E1526E-824F-12A5-A281-60E3552218F8}"/>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2" name="Title 18">
            <a:extLst>
              <a:ext uri="{FF2B5EF4-FFF2-40B4-BE49-F238E27FC236}">
                <a16:creationId xmlns:a16="http://schemas.microsoft.com/office/drawing/2014/main" id="{4910EAF6-E529-3F9C-25D9-12A0C02D696E}"/>
              </a:ext>
            </a:extLst>
          </p:cNvPr>
          <p:cNvSpPr>
            <a:spLocks noGrp="1"/>
          </p:cNvSpPr>
          <p:nvPr>
            <p:ph type="title" hasCustomPrompt="1"/>
          </p:nvPr>
        </p:nvSpPr>
        <p:spPr>
          <a:xfrm>
            <a:off x="723331" y="1904869"/>
            <a:ext cx="5115493" cy="889131"/>
          </a:xfrm>
          <a:prstGeom prst="rect">
            <a:avLst/>
          </a:prstGeom>
        </p:spPr>
        <p:txBody>
          <a:bodyPr/>
          <a:lstStyle>
            <a:lvl1pPr>
              <a:defRPr sz="4800" b="1">
                <a:solidFill>
                  <a:srgbClr val="ABE338"/>
                </a:solidFill>
                <a:latin typeface="+mj-lt"/>
              </a:defRPr>
            </a:lvl1pPr>
          </a:lstStyle>
          <a:p>
            <a:r>
              <a:rPr lang="en-US" dirty="0"/>
              <a:t>New section title</a:t>
            </a:r>
            <a:endParaRPr lang="en-GB" dirty="0"/>
          </a:p>
        </p:txBody>
      </p:sp>
      <p:sp>
        <p:nvSpPr>
          <p:cNvPr id="6" name="Text Placeholder 10">
            <a:extLst>
              <a:ext uri="{FF2B5EF4-FFF2-40B4-BE49-F238E27FC236}">
                <a16:creationId xmlns:a16="http://schemas.microsoft.com/office/drawing/2014/main" id="{2E4054FA-F575-6CCA-362A-F3EE8BA5886F}"/>
              </a:ext>
            </a:extLst>
          </p:cNvPr>
          <p:cNvSpPr>
            <a:spLocks noGrp="1"/>
          </p:cNvSpPr>
          <p:nvPr>
            <p:ph type="body" sz="quarter" idx="10" hasCustomPrompt="1"/>
          </p:nvPr>
        </p:nvSpPr>
        <p:spPr>
          <a:xfrm>
            <a:off x="723330" y="2794000"/>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Tree>
    <p:extLst>
      <p:ext uri="{BB962C8B-B14F-4D97-AF65-F5344CB8AC3E}">
        <p14:creationId xmlns:p14="http://schemas.microsoft.com/office/powerpoint/2010/main" val="75418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P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95FDE-6E73-3A27-4E64-722605670AB0}"/>
              </a:ext>
            </a:extLst>
          </p:cNvPr>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
        <p:nvSpPr>
          <p:cNvPr id="5" name="Text Placeholder 10">
            <a:extLst>
              <a:ext uri="{FF2B5EF4-FFF2-40B4-BE49-F238E27FC236}">
                <a16:creationId xmlns:a16="http://schemas.microsoft.com/office/drawing/2014/main" id="{E2915910-D8E8-AE22-FCD0-877BAAA6DD02}"/>
              </a:ext>
            </a:extLst>
          </p:cNvPr>
          <p:cNvSpPr>
            <a:spLocks noGrp="1"/>
          </p:cNvSpPr>
          <p:nvPr>
            <p:ph type="body" sz="quarter" idx="10" hasCustomPrompt="1"/>
          </p:nvPr>
        </p:nvSpPr>
        <p:spPr>
          <a:xfrm>
            <a:off x="4504755" y="3886701"/>
            <a:ext cx="5115493" cy="927100"/>
          </a:xfrm>
          <a:prstGeom prst="rect">
            <a:avLst/>
          </a:prstGeom>
        </p:spPr>
        <p:txBody>
          <a:bodyPr/>
          <a:lstStyle>
            <a:lvl1pPr marL="0" indent="0">
              <a:buNone/>
              <a:defRPr b="1">
                <a:solidFill>
                  <a:schemeClr val="bg1"/>
                </a:solidFill>
              </a:defRPr>
            </a:lvl1pPr>
          </a:lstStyle>
          <a:p>
            <a:pPr lvl="0"/>
            <a:r>
              <a:rPr lang="en-GB" dirty="0"/>
              <a:t>Sub header here</a:t>
            </a:r>
          </a:p>
        </p:txBody>
      </p:sp>
      <p:sp>
        <p:nvSpPr>
          <p:cNvPr id="2" name="Title 18">
            <a:extLst>
              <a:ext uri="{FF2B5EF4-FFF2-40B4-BE49-F238E27FC236}">
                <a16:creationId xmlns:a16="http://schemas.microsoft.com/office/drawing/2014/main" id="{6098B51F-3847-2838-B185-2585F573BBCD}"/>
              </a:ext>
            </a:extLst>
          </p:cNvPr>
          <p:cNvSpPr>
            <a:spLocks noGrp="1"/>
          </p:cNvSpPr>
          <p:nvPr>
            <p:ph type="title" hasCustomPrompt="1"/>
          </p:nvPr>
        </p:nvSpPr>
        <p:spPr>
          <a:xfrm>
            <a:off x="587215" y="1951995"/>
            <a:ext cx="5115493" cy="715006"/>
          </a:xfrm>
          <a:prstGeom prst="rect">
            <a:avLst/>
          </a:prstGeom>
        </p:spPr>
        <p:txBody>
          <a:bodyPr/>
          <a:lstStyle>
            <a:lvl1pPr>
              <a:defRPr sz="4800" b="1">
                <a:solidFill>
                  <a:srgbClr val="006060"/>
                </a:solidFill>
                <a:latin typeface="+mj-lt"/>
              </a:defRPr>
            </a:lvl1pPr>
          </a:lstStyle>
          <a:p>
            <a:r>
              <a:rPr lang="en-US" dirty="0"/>
              <a:t>New section title</a:t>
            </a:r>
            <a:endParaRPr lang="en-GB" dirty="0"/>
          </a:p>
        </p:txBody>
      </p:sp>
    </p:spTree>
    <p:extLst>
      <p:ext uri="{BB962C8B-B14F-4D97-AF65-F5344CB8AC3E}">
        <p14:creationId xmlns:p14="http://schemas.microsoft.com/office/powerpoint/2010/main" val="29882104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0960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73055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72"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13109"/>
      </p:ext>
    </p:extLst>
  </p:cSld>
  <p:clrMap bg1="lt1" tx1="dk1" bg2="lt2" tx2="dk2" accent1="accent1" accent2="accent2" accent3="accent3" accent4="accent4" accent5="accent5" accent6="accent6" hlink="hlink" folHlink="folHlink"/>
  <p:sldLayoutIdLst>
    <p:sldLayoutId id="2147483687" r:id="rId1"/>
    <p:sldLayoutId id="2147483658" r:id="rId2"/>
    <p:sldLayoutId id="2147483659" r:id="rId3"/>
    <p:sldLayoutId id="2147483661" r:id="rId4"/>
    <p:sldLayoutId id="2147483692" r:id="rId5"/>
    <p:sldLayoutId id="2147483693" r:id="rId6"/>
    <p:sldLayoutId id="2147483694" r:id="rId7"/>
    <p:sldLayoutId id="214748369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483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52" r:id="rId4"/>
    <p:sldLayoutId id="2147483691" r:id="rId5"/>
    <p:sldLayoutId id="2147483653" r:id="rId6"/>
    <p:sldLayoutId id="2147483654" r:id="rId7"/>
    <p:sldLayoutId id="2147483655" r:id="rId8"/>
    <p:sldLayoutId id="2147483664" r:id="rId9"/>
    <p:sldLayoutId id="2147483667" r:id="rId10"/>
    <p:sldLayoutId id="2147483662" r:id="rId11"/>
    <p:sldLayoutId id="2147483663" r:id="rId12"/>
    <p:sldLayoutId id="2147483656" r:id="rId13"/>
    <p:sldLayoutId id="2147483657" r:id="rId14"/>
    <p:sldLayoutId id="2147483665" r:id="rId15"/>
    <p:sldLayoutId id="2147483666"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76786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lyw.cymru/ymateb-ir-adolygiad-annibynnol-o-gynllun-grant-dysgu-llywodraeth-cymru-addysg-bellach-yng-nghymru-html"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package" Target="../embeddings/Microsoft_Excel_Worksheet.xlsx"/><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3.emf"/><Relationship Id="rId5" Type="http://schemas.openxmlformats.org/officeDocument/2006/relationships/package" Target="../embeddings/Microsoft_Excel_Worksheet1.xlsx"/><Relationship Id="rId4" Type="http://schemas.openxmlformats.org/officeDocument/2006/relationships/image" Target="../media/image42.emf"/><Relationship Id="rId9"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descr="Pobl yn Trafod">
            <a:extLst>
              <a:ext uri="{FF2B5EF4-FFF2-40B4-BE49-F238E27FC236}">
                <a16:creationId xmlns:a16="http://schemas.microsoft.com/office/drawing/2014/main" id="{492AF889-E89A-2CDC-BEE6-CAAA251A123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792" r="27015" b="-1"/>
          <a:stretch>
            <a:fillRect/>
          </a:stretch>
        </p:blipFill>
        <p:spPr>
          <a:xfrm>
            <a:off x="4788493" y="252034"/>
            <a:ext cx="7128871" cy="6363770"/>
          </a:xfrm>
          <a:custGeom>
            <a:avLst/>
            <a:gdLst>
              <a:gd name="connsiteX0" fmla="*/ 0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0 w 11661775"/>
              <a:gd name="connsiteY4" fmla="*/ 0 h 6383337"/>
              <a:gd name="connsiteX0" fmla="*/ 9514935 w 11661775"/>
              <a:gd name="connsiteY0" fmla="*/ 0 h 6383337"/>
              <a:gd name="connsiteX1" fmla="*/ 11661775 w 11661775"/>
              <a:gd name="connsiteY1" fmla="*/ 0 h 6383337"/>
              <a:gd name="connsiteX2" fmla="*/ 11661775 w 11661775"/>
              <a:gd name="connsiteY2" fmla="*/ 6383337 h 6383337"/>
              <a:gd name="connsiteX3" fmla="*/ 0 w 11661775"/>
              <a:gd name="connsiteY3" fmla="*/ 6383337 h 6383337"/>
              <a:gd name="connsiteX4" fmla="*/ 9514935 w 11661775"/>
              <a:gd name="connsiteY4" fmla="*/ 0 h 6383337"/>
              <a:gd name="connsiteX0" fmla="*/ 4192436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92436 w 6339276"/>
              <a:gd name="connsiteY4" fmla="*/ 0 h 6383337"/>
              <a:gd name="connsiteX0" fmla="*/ 4166557 w 6339276"/>
              <a:gd name="connsiteY0" fmla="*/ 0 h 6383337"/>
              <a:gd name="connsiteX1" fmla="*/ 6339276 w 6339276"/>
              <a:gd name="connsiteY1" fmla="*/ 0 h 6383337"/>
              <a:gd name="connsiteX2" fmla="*/ 6339276 w 6339276"/>
              <a:gd name="connsiteY2" fmla="*/ 6383337 h 6383337"/>
              <a:gd name="connsiteX3" fmla="*/ 0 w 6339276"/>
              <a:gd name="connsiteY3" fmla="*/ 6340205 h 6383337"/>
              <a:gd name="connsiteX4" fmla="*/ 4166557 w 6339276"/>
              <a:gd name="connsiteY4" fmla="*/ 0 h 6383337"/>
              <a:gd name="connsiteX0" fmla="*/ 4192437 w 6365156"/>
              <a:gd name="connsiteY0" fmla="*/ 0 h 6391964"/>
              <a:gd name="connsiteX1" fmla="*/ 6365156 w 6365156"/>
              <a:gd name="connsiteY1" fmla="*/ 0 h 6391964"/>
              <a:gd name="connsiteX2" fmla="*/ 6365156 w 6365156"/>
              <a:gd name="connsiteY2" fmla="*/ 6383337 h 6391964"/>
              <a:gd name="connsiteX3" fmla="*/ 0 w 6365156"/>
              <a:gd name="connsiteY3" fmla="*/ 6391964 h 6391964"/>
              <a:gd name="connsiteX4" fmla="*/ 4192437 w 6365156"/>
              <a:gd name="connsiteY4" fmla="*/ 0 h 6391964"/>
              <a:gd name="connsiteX0" fmla="*/ 4187675 w 6365156"/>
              <a:gd name="connsiteY0" fmla="*/ 19050 h 6391964"/>
              <a:gd name="connsiteX1" fmla="*/ 6365156 w 6365156"/>
              <a:gd name="connsiteY1" fmla="*/ 0 h 6391964"/>
              <a:gd name="connsiteX2" fmla="*/ 6365156 w 6365156"/>
              <a:gd name="connsiteY2" fmla="*/ 6383337 h 6391964"/>
              <a:gd name="connsiteX3" fmla="*/ 0 w 6365156"/>
              <a:gd name="connsiteY3" fmla="*/ 6391964 h 6391964"/>
              <a:gd name="connsiteX4" fmla="*/ 4187675 w 6365156"/>
              <a:gd name="connsiteY4" fmla="*/ 19050 h 6391964"/>
              <a:gd name="connsiteX0" fmla="*/ 4187675 w 6369919"/>
              <a:gd name="connsiteY0" fmla="*/ 9525 h 6382439"/>
              <a:gd name="connsiteX1" fmla="*/ 6369919 w 6369919"/>
              <a:gd name="connsiteY1" fmla="*/ 0 h 6382439"/>
              <a:gd name="connsiteX2" fmla="*/ 6365156 w 6369919"/>
              <a:gd name="connsiteY2" fmla="*/ 6373812 h 6382439"/>
              <a:gd name="connsiteX3" fmla="*/ 0 w 6369919"/>
              <a:gd name="connsiteY3" fmla="*/ 6382439 h 6382439"/>
              <a:gd name="connsiteX4" fmla="*/ 4187675 w 6369919"/>
              <a:gd name="connsiteY4" fmla="*/ 9525 h 6382439"/>
              <a:gd name="connsiteX0" fmla="*/ 4187675 w 6369919"/>
              <a:gd name="connsiteY0" fmla="*/ 0 h 6372914"/>
              <a:gd name="connsiteX1" fmla="*/ 6369919 w 6369919"/>
              <a:gd name="connsiteY1" fmla="*/ 9525 h 6372914"/>
              <a:gd name="connsiteX2" fmla="*/ 6365156 w 6369919"/>
              <a:gd name="connsiteY2" fmla="*/ 6364287 h 6372914"/>
              <a:gd name="connsiteX3" fmla="*/ 0 w 6369919"/>
              <a:gd name="connsiteY3" fmla="*/ 6372914 h 6372914"/>
              <a:gd name="connsiteX4" fmla="*/ 4187675 w 6369919"/>
              <a:gd name="connsiteY4" fmla="*/ 0 h 6372914"/>
              <a:gd name="connsiteX0" fmla="*/ 4919195 w 6369919"/>
              <a:gd name="connsiteY0" fmla="*/ 0 h 6363770"/>
              <a:gd name="connsiteX1" fmla="*/ 6369919 w 6369919"/>
              <a:gd name="connsiteY1" fmla="*/ 381 h 6363770"/>
              <a:gd name="connsiteX2" fmla="*/ 6365156 w 6369919"/>
              <a:gd name="connsiteY2" fmla="*/ 6355143 h 6363770"/>
              <a:gd name="connsiteX3" fmla="*/ 0 w 6369919"/>
              <a:gd name="connsiteY3" fmla="*/ 6363770 h 6363770"/>
              <a:gd name="connsiteX4" fmla="*/ 4919195 w 6369919"/>
              <a:gd name="connsiteY4" fmla="*/ 0 h 6363770"/>
              <a:gd name="connsiteX0" fmla="*/ 567814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678147 w 7128871"/>
              <a:gd name="connsiteY4" fmla="*/ 0 h 6363770"/>
              <a:gd name="connsiteX0" fmla="*/ 5723867 w 7128871"/>
              <a:gd name="connsiteY0" fmla="*/ 0 h 6363770"/>
              <a:gd name="connsiteX1" fmla="*/ 7128871 w 7128871"/>
              <a:gd name="connsiteY1" fmla="*/ 381 h 6363770"/>
              <a:gd name="connsiteX2" fmla="*/ 7124108 w 7128871"/>
              <a:gd name="connsiteY2" fmla="*/ 6355143 h 6363770"/>
              <a:gd name="connsiteX3" fmla="*/ 0 w 7128871"/>
              <a:gd name="connsiteY3" fmla="*/ 6363770 h 6363770"/>
              <a:gd name="connsiteX4" fmla="*/ 5723867 w 7128871"/>
              <a:gd name="connsiteY4" fmla="*/ 0 h 6363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8871" h="6363770">
                <a:moveTo>
                  <a:pt x="5723867" y="0"/>
                </a:moveTo>
                <a:lnTo>
                  <a:pt x="7128871" y="381"/>
                </a:lnTo>
                <a:cubicBezTo>
                  <a:pt x="7127283" y="2124985"/>
                  <a:pt x="7125696" y="4230539"/>
                  <a:pt x="7124108" y="6355143"/>
                </a:cubicBezTo>
                <a:lnTo>
                  <a:pt x="0" y="6363770"/>
                </a:lnTo>
                <a:lnTo>
                  <a:pt x="5723867" y="0"/>
                </a:lnTo>
                <a:close/>
              </a:path>
            </a:pathLst>
          </a:custGeom>
          <a:noFill/>
        </p:spPr>
      </p:pic>
      <p:sp>
        <p:nvSpPr>
          <p:cNvPr id="3" name="Text Placeholder 2">
            <a:extLst>
              <a:ext uri="{FF2B5EF4-FFF2-40B4-BE49-F238E27FC236}">
                <a16:creationId xmlns:a16="http://schemas.microsoft.com/office/drawing/2014/main" id="{277EF437-82B2-0CF4-A264-7CD0730FC4AF}"/>
              </a:ext>
            </a:extLst>
          </p:cNvPr>
          <p:cNvSpPr>
            <a:spLocks noGrp="1"/>
          </p:cNvSpPr>
          <p:nvPr>
            <p:ph type="body" sz="quarter" idx="11"/>
          </p:nvPr>
        </p:nvSpPr>
        <p:spPr>
          <a:xfrm>
            <a:off x="440985" y="1803219"/>
            <a:ext cx="5893311" cy="1625781"/>
          </a:xfrm>
          <a:ln>
            <a:noFill/>
          </a:ln>
        </p:spPr>
        <p:txBody>
          <a:bodyPr>
            <a:normAutofit fontScale="85000" lnSpcReduction="20000"/>
          </a:bodyPr>
          <a:lstStyle/>
          <a:p>
            <a:endParaRPr lang="en-GB" sz="8600" dirty="0">
              <a:latin typeface="Helvetica" panose="020B0604020202020204" pitchFamily="34" charset="0"/>
              <a:cs typeface="Helvetica" panose="020B0604020202020204" pitchFamily="34" charset="0"/>
            </a:endParaRPr>
          </a:p>
          <a:p>
            <a:r>
              <a:rPr lang="cy-GB" sz="5200">
                <a:latin typeface="Calibri" panose="020F0502020204030204" pitchFamily="34" charset="0"/>
                <a:ea typeface="Calibri" panose="020F0502020204030204" pitchFamily="34" charset="0"/>
                <a:cs typeface="Calibri" panose="020F0502020204030204" pitchFamily="34" charset="0"/>
              </a:rPr>
              <a:t>Ebrill 2026</a:t>
            </a:r>
          </a:p>
          <a:p>
            <a:endParaRPr lang="en-GB" sz="7100" dirty="0"/>
          </a:p>
        </p:txBody>
      </p:sp>
      <p:sp>
        <p:nvSpPr>
          <p:cNvPr id="4" name="Title 3">
            <a:extLst>
              <a:ext uri="{FF2B5EF4-FFF2-40B4-BE49-F238E27FC236}">
                <a16:creationId xmlns:a16="http://schemas.microsoft.com/office/drawing/2014/main" id="{F2631D2F-5757-A6DD-5E3D-B4DC334E37B3}"/>
              </a:ext>
            </a:extLst>
          </p:cNvPr>
          <p:cNvSpPr>
            <a:spLocks noGrp="1"/>
          </p:cNvSpPr>
          <p:nvPr>
            <p:ph type="title"/>
          </p:nvPr>
        </p:nvSpPr>
        <p:spPr>
          <a:xfrm>
            <a:off x="440985" y="634470"/>
            <a:ext cx="6864590" cy="702939"/>
          </a:xfrm>
        </p:spPr>
        <p:txBody>
          <a:bodyPr>
            <a:noAutofit/>
          </a:bodyPr>
          <a:lstStyle/>
          <a:p>
            <a:r>
              <a:rPr lang="cy-GB" sz="5000">
                <a:latin typeface="Calibri" panose="020F0502020204030204" pitchFamily="34" charset="0"/>
                <a:ea typeface="Calibri" panose="020F0502020204030204" pitchFamily="34" charset="0"/>
                <a:cs typeface="Calibri" panose="020F0502020204030204" pitchFamily="34" charset="0"/>
              </a:rPr>
              <a:t>Fforwm Adolygu Gwasanaethau LCA/GDLlC</a:t>
            </a:r>
            <a:br>
              <a:rPr lang="cy-GB" sz="5000">
                <a:latin typeface="Calibri" panose="020F0502020204030204" pitchFamily="34" charset="0"/>
                <a:ea typeface="Calibri" panose="020F0502020204030204" pitchFamily="34" charset="0"/>
                <a:cs typeface="Calibri" panose="020F0502020204030204" pitchFamily="34" charset="0"/>
              </a:rPr>
            </a:br>
            <a:br>
              <a:rPr lang="cy-GB" sz="5000">
                <a:latin typeface="Calibri" panose="020F0502020204030204" pitchFamily="34" charset="0"/>
                <a:ea typeface="Calibri" panose="020F0502020204030204" pitchFamily="34" charset="0"/>
                <a:cs typeface="Calibri" panose="020F0502020204030204" pitchFamily="34" charset="0"/>
              </a:rPr>
            </a:br>
            <a:endParaRPr lang="cy-GB" sz="5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443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DDD7-0B54-C687-B1EA-E717F1E2C545}"/>
              </a:ext>
            </a:extLst>
          </p:cNvPr>
          <p:cNvSpPr>
            <a:spLocks noGrp="1"/>
          </p:cNvSpPr>
          <p:nvPr>
            <p:ph type="title"/>
          </p:nvPr>
        </p:nvSpPr>
        <p:spPr>
          <a:xfrm>
            <a:off x="440698" y="2352502"/>
            <a:ext cx="7698293" cy="1444752"/>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Ceisiadau am LCA/GDLlC </a:t>
            </a:r>
            <a:br>
              <a:rPr lang="cy-GB">
                <a:latin typeface="Calibri" panose="020F0502020204030204" pitchFamily="34" charset="0"/>
                <a:ea typeface="Calibri" panose="020F0502020204030204" pitchFamily="34" charset="0"/>
                <a:cs typeface="Calibri" panose="020F0502020204030204" pitchFamily="34" charset="0"/>
              </a:rPr>
            </a:br>
            <a:endParaRPr lang="cy-GB">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2110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1C597-5657-55E6-1FFF-68898279322D}"/>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90E8309-4256-E443-2EFF-5CBF1529B066}"/>
              </a:ext>
            </a:extLst>
          </p:cNvPr>
          <p:cNvSpPr>
            <a:spLocks noGrp="1"/>
          </p:cNvSpPr>
          <p:nvPr>
            <p:ph type="title" idx="4294967295"/>
          </p:nvPr>
        </p:nvSpPr>
        <p:spPr>
          <a:xfrm>
            <a:off x="164306" y="433070"/>
            <a:ext cx="11863388" cy="1489075"/>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LCA Cymru - nifer y ceisiadau </a:t>
            </a:r>
            <a:b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sz="4000" b="1">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03237DC-DC3D-7921-23ED-5DB078964C76}"/>
              </a:ext>
            </a:extLst>
          </p:cNvPr>
          <p:cNvPicPr>
            <a:picLocks noChangeAspect="1"/>
          </p:cNvPicPr>
          <p:nvPr/>
        </p:nvPicPr>
        <p:blipFill>
          <a:blip r:embed="rId3"/>
          <a:stretch>
            <a:fillRect/>
          </a:stretch>
        </p:blipFill>
        <p:spPr>
          <a:xfrm>
            <a:off x="277406" y="2183495"/>
            <a:ext cx="6661150" cy="3251200"/>
          </a:xfrm>
          <a:prstGeom prst="rect">
            <a:avLst/>
          </a:prstGeom>
        </p:spPr>
      </p:pic>
      <p:pic>
        <p:nvPicPr>
          <p:cNvPr id="10" name="Picture 9">
            <a:extLst>
              <a:ext uri="{FF2B5EF4-FFF2-40B4-BE49-F238E27FC236}">
                <a16:creationId xmlns:a16="http://schemas.microsoft.com/office/drawing/2014/main" id="{5E46A434-6394-0EBD-EF1A-406C959B35B1}"/>
              </a:ext>
            </a:extLst>
          </p:cNvPr>
          <p:cNvPicPr>
            <a:picLocks noChangeAspect="1"/>
          </p:cNvPicPr>
          <p:nvPr/>
        </p:nvPicPr>
        <p:blipFill>
          <a:blip r:embed="rId4"/>
          <a:stretch>
            <a:fillRect/>
          </a:stretch>
        </p:blipFill>
        <p:spPr>
          <a:xfrm>
            <a:off x="7036003" y="2183495"/>
            <a:ext cx="4584589" cy="3225064"/>
          </a:xfrm>
          <a:prstGeom prst="rect">
            <a:avLst/>
          </a:prstGeom>
        </p:spPr>
      </p:pic>
    </p:spTree>
    <p:extLst>
      <p:ext uri="{BB962C8B-B14F-4D97-AF65-F5344CB8AC3E}">
        <p14:creationId xmlns:p14="http://schemas.microsoft.com/office/powerpoint/2010/main" val="296125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0242-B0D2-5D18-3F36-71995CFDDEB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C623C218-D36D-79EB-C7CB-6D1D4AA3462B}"/>
              </a:ext>
            </a:extLst>
          </p:cNvPr>
          <p:cNvSpPr>
            <a:spLocks noGrp="1"/>
          </p:cNvSpPr>
          <p:nvPr>
            <p:ph type="title" idx="4294967295"/>
          </p:nvPr>
        </p:nvSpPr>
        <p:spPr>
          <a:xfrm>
            <a:off x="119827" y="158367"/>
            <a:ext cx="11863388" cy="841375"/>
          </a:xfrm>
          <a:prstGeom prst="rect">
            <a:avLst/>
          </a:prstGeom>
        </p:spPr>
        <p:txBody>
          <a:bodyPr/>
          <a:lstStyle/>
          <a:p>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Cymhariaeth ar-lein a phapur </a:t>
            </a:r>
            <a:r>
              <a:rPr lang="cy-GB" sz="4000" b="1" dirty="0" err="1">
                <a:solidFill>
                  <a:srgbClr val="ABE338"/>
                </a:solidFill>
                <a:latin typeface="Calibri" panose="020F0502020204030204" pitchFamily="34" charset="0"/>
                <a:ea typeface="Calibri" panose="020F0502020204030204" pitchFamily="34" charset="0"/>
                <a:cs typeface="Calibri" panose="020F0502020204030204" pitchFamily="34" charset="0"/>
              </a:rPr>
              <a:t>LCA</a:t>
            </a:r>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 Cymru</a:t>
            </a:r>
            <a:br>
              <a:rPr lang="cy-GB" dirty="0">
                <a:latin typeface="Calibri" panose="020F0502020204030204" pitchFamily="34" charset="0"/>
                <a:ea typeface="Calibri" panose="020F0502020204030204" pitchFamily="34" charset="0"/>
                <a:cs typeface="Calibri" panose="020F0502020204030204" pitchFamily="34" charset="0"/>
              </a:rPr>
            </a:br>
            <a:endParaRPr lang="cy-GB" dirty="0">
              <a:latin typeface="Calibri" panose="020F0502020204030204" pitchFamily="34" charset="0"/>
              <a:ea typeface="Calibri" panose="020F0502020204030204" pitchFamily="34" charset="0"/>
              <a:cs typeface="Calibri" panose="020F0502020204030204" pitchFamily="34" charset="0"/>
            </a:endParaRPr>
          </a:p>
        </p:txBody>
      </p:sp>
      <p:sp>
        <p:nvSpPr>
          <p:cNvPr id="16" name="Title 3">
            <a:extLst>
              <a:ext uri="{FF2B5EF4-FFF2-40B4-BE49-F238E27FC236}">
                <a16:creationId xmlns:a16="http://schemas.microsoft.com/office/drawing/2014/main" id="{77634409-AF47-79FB-D205-98B6A30A45BA}"/>
              </a:ext>
            </a:extLst>
          </p:cNvPr>
          <p:cNvSpPr txBox="1">
            <a:spLocks/>
          </p:cNvSpPr>
          <p:nvPr/>
        </p:nvSpPr>
        <p:spPr>
          <a:xfrm>
            <a:off x="119827" y="751876"/>
            <a:ext cx="5620684"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cy-GB" sz="1400">
                <a:latin typeface="Helvetica" panose="020B0604020202020204" pitchFamily="34" charset="0"/>
                <a:cs typeface="Helvetica" panose="020B0604020202020204" pitchFamily="34" charset="0"/>
              </a:rPr>
              <a:t>AY2526 Cymhariaeth ar-lein a phapur LCA Cymru</a:t>
            </a:r>
            <a:br>
              <a:rPr lang="cy-GB" sz="1600"/>
            </a:br>
            <a:endParaRPr lang="cy-GB" sz="1600"/>
          </a:p>
        </p:txBody>
      </p:sp>
      <p:sp>
        <p:nvSpPr>
          <p:cNvPr id="17" name="Title 3">
            <a:extLst>
              <a:ext uri="{FF2B5EF4-FFF2-40B4-BE49-F238E27FC236}">
                <a16:creationId xmlns:a16="http://schemas.microsoft.com/office/drawing/2014/main" id="{214F1CE3-F204-24EA-0488-793D1B32A209}"/>
              </a:ext>
            </a:extLst>
          </p:cNvPr>
          <p:cNvSpPr txBox="1">
            <a:spLocks/>
          </p:cNvSpPr>
          <p:nvPr/>
        </p:nvSpPr>
        <p:spPr>
          <a:xfrm>
            <a:off x="209107" y="3916671"/>
            <a:ext cx="5091315"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cy-GB" sz="1600"/>
              <a:t>AY2526 Cymhariaeth Ar-lein/ Papur LCA Cymru</a:t>
            </a:r>
            <a:br>
              <a:rPr lang="cy-GB" sz="1600"/>
            </a:br>
            <a:endParaRPr lang="cy-GB" sz="1600"/>
          </a:p>
        </p:txBody>
      </p:sp>
      <p:graphicFrame>
        <p:nvGraphicFramePr>
          <p:cNvPr id="7" name="Table 6">
            <a:extLst>
              <a:ext uri="{FF2B5EF4-FFF2-40B4-BE49-F238E27FC236}">
                <a16:creationId xmlns:a16="http://schemas.microsoft.com/office/drawing/2014/main" id="{CB78C72E-18F7-0189-A06A-0627FC110C40}"/>
              </a:ext>
            </a:extLst>
          </p:cNvPr>
          <p:cNvGraphicFramePr>
            <a:graphicFrameLocks noGrp="1"/>
          </p:cNvGraphicFramePr>
          <p:nvPr>
            <p:extLst>
              <p:ext uri="{D42A27DB-BD31-4B8C-83A1-F6EECF244321}">
                <p14:modId xmlns:p14="http://schemas.microsoft.com/office/powerpoint/2010/main" val="904645465"/>
              </p:ext>
            </p:extLst>
          </p:nvPr>
        </p:nvGraphicFramePr>
        <p:xfrm>
          <a:off x="209107" y="3867533"/>
          <a:ext cx="5223730" cy="2786824"/>
        </p:xfrm>
        <a:graphic>
          <a:graphicData uri="http://schemas.openxmlformats.org/drawingml/2006/table">
            <a:tbl>
              <a:tblPr/>
              <a:tblGrid>
                <a:gridCol w="1044746">
                  <a:extLst>
                    <a:ext uri="{9D8B030D-6E8A-4147-A177-3AD203B41FA5}">
                      <a16:colId xmlns:a16="http://schemas.microsoft.com/office/drawing/2014/main" val="1613737389"/>
                    </a:ext>
                  </a:extLst>
                </a:gridCol>
                <a:gridCol w="1044746">
                  <a:extLst>
                    <a:ext uri="{9D8B030D-6E8A-4147-A177-3AD203B41FA5}">
                      <a16:colId xmlns:a16="http://schemas.microsoft.com/office/drawing/2014/main" val="486496297"/>
                    </a:ext>
                  </a:extLst>
                </a:gridCol>
                <a:gridCol w="1044746">
                  <a:extLst>
                    <a:ext uri="{9D8B030D-6E8A-4147-A177-3AD203B41FA5}">
                      <a16:colId xmlns:a16="http://schemas.microsoft.com/office/drawing/2014/main" val="2572212622"/>
                    </a:ext>
                  </a:extLst>
                </a:gridCol>
                <a:gridCol w="1044746">
                  <a:extLst>
                    <a:ext uri="{9D8B030D-6E8A-4147-A177-3AD203B41FA5}">
                      <a16:colId xmlns:a16="http://schemas.microsoft.com/office/drawing/2014/main" val="2454566361"/>
                    </a:ext>
                  </a:extLst>
                </a:gridCol>
                <a:gridCol w="1044746">
                  <a:extLst>
                    <a:ext uri="{9D8B030D-6E8A-4147-A177-3AD203B41FA5}">
                      <a16:colId xmlns:a16="http://schemas.microsoft.com/office/drawing/2014/main" val="297961333"/>
                    </a:ext>
                  </a:extLst>
                </a:gridCol>
              </a:tblGrid>
              <a:tr h="326834">
                <a:tc>
                  <a:txBody>
                    <a:bodyPr/>
                    <a:lstStyle/>
                    <a:p>
                      <a:pPr algn="ctr" fontAlgn="b">
                        <a:buNone/>
                      </a:pPr>
                      <a:r>
                        <a:rPr lang="cy-GB" sz="1200" b="1" i="0" u="none" strike="noStrike">
                          <a:solidFill>
                            <a:srgbClr val="000000"/>
                          </a:solidFill>
                          <a:effectLst/>
                          <a:latin typeface="Arial" panose="020B0604020202020204" pitchFamily="34" charset="0"/>
                        </a:rPr>
                        <a:t>Mis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Papur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Canran 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67779587"/>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Ebr-24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79438271"/>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029472767"/>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Meh-24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608545525"/>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Gorff-24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611142487"/>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Awst-24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1468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1468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54219881"/>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Medi-24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3249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3714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06931693"/>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Hyd-24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1339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74470397"/>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Tach-24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280414351"/>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Rhag-24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718392948"/>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Ion-25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61477789"/>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Chwe-25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15518641"/>
                  </a:ext>
                </a:extLst>
              </a:tr>
              <a:tr h="166206">
                <a:tc>
                  <a:txBody>
                    <a:bodyPr/>
                    <a:lstStyle/>
                    <a:p>
                      <a:pPr algn="ctr" fontAlgn="b">
                        <a:buNone/>
                      </a:pPr>
                      <a:r>
                        <a:rPr lang="cy-GB" sz="1200" b="0" i="0" u="none" strike="noStrike">
                          <a:solidFill>
                            <a:srgbClr val="000000"/>
                          </a:solidFill>
                          <a:effectLst/>
                          <a:latin typeface="Arial" panose="020B0604020202020204" pitchFamily="34" charset="0"/>
                        </a:rPr>
                        <a:t>Maw-25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0887374"/>
                  </a:ext>
                </a:extLst>
              </a:tr>
              <a:tr h="166206">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7792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1321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21.7%*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9113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553477048"/>
                  </a:ext>
                </a:extLst>
              </a:tr>
            </a:tbl>
          </a:graphicData>
        </a:graphic>
      </p:graphicFrame>
      <p:graphicFrame>
        <p:nvGraphicFramePr>
          <p:cNvPr id="4" name="Table 3">
            <a:extLst>
              <a:ext uri="{FF2B5EF4-FFF2-40B4-BE49-F238E27FC236}">
                <a16:creationId xmlns:a16="http://schemas.microsoft.com/office/drawing/2014/main" id="{BA1D206F-EB85-1D83-28B3-991D6581862F}"/>
              </a:ext>
            </a:extLst>
          </p:cNvPr>
          <p:cNvGraphicFramePr>
            <a:graphicFrameLocks noGrp="1"/>
          </p:cNvGraphicFramePr>
          <p:nvPr>
            <p:extLst>
              <p:ext uri="{D42A27DB-BD31-4B8C-83A1-F6EECF244321}">
                <p14:modId xmlns:p14="http://schemas.microsoft.com/office/powerpoint/2010/main" val="3649799018"/>
              </p:ext>
            </p:extLst>
          </p:nvPr>
        </p:nvGraphicFramePr>
        <p:xfrm>
          <a:off x="209108" y="1095205"/>
          <a:ext cx="5223730" cy="2457146"/>
        </p:xfrm>
        <a:graphic>
          <a:graphicData uri="http://schemas.openxmlformats.org/drawingml/2006/table">
            <a:tbl>
              <a:tblPr/>
              <a:tblGrid>
                <a:gridCol w="1044746">
                  <a:extLst>
                    <a:ext uri="{9D8B030D-6E8A-4147-A177-3AD203B41FA5}">
                      <a16:colId xmlns:a16="http://schemas.microsoft.com/office/drawing/2014/main" val="4071554773"/>
                    </a:ext>
                  </a:extLst>
                </a:gridCol>
                <a:gridCol w="1044746">
                  <a:extLst>
                    <a:ext uri="{9D8B030D-6E8A-4147-A177-3AD203B41FA5}">
                      <a16:colId xmlns:a16="http://schemas.microsoft.com/office/drawing/2014/main" val="1439848736"/>
                    </a:ext>
                  </a:extLst>
                </a:gridCol>
                <a:gridCol w="1044746">
                  <a:extLst>
                    <a:ext uri="{9D8B030D-6E8A-4147-A177-3AD203B41FA5}">
                      <a16:colId xmlns:a16="http://schemas.microsoft.com/office/drawing/2014/main" val="2803105308"/>
                    </a:ext>
                  </a:extLst>
                </a:gridCol>
                <a:gridCol w="1044746">
                  <a:extLst>
                    <a:ext uri="{9D8B030D-6E8A-4147-A177-3AD203B41FA5}">
                      <a16:colId xmlns:a16="http://schemas.microsoft.com/office/drawing/2014/main" val="1002066922"/>
                    </a:ext>
                  </a:extLst>
                </a:gridCol>
                <a:gridCol w="1044746">
                  <a:extLst>
                    <a:ext uri="{9D8B030D-6E8A-4147-A177-3AD203B41FA5}">
                      <a16:colId xmlns:a16="http://schemas.microsoft.com/office/drawing/2014/main" val="1534275001"/>
                    </a:ext>
                  </a:extLst>
                </a:gridCol>
              </a:tblGrid>
              <a:tr h="375301">
                <a:tc>
                  <a:txBody>
                    <a:bodyPr/>
                    <a:lstStyle/>
                    <a:p>
                      <a:pPr algn="ctr" fontAlgn="b">
                        <a:buNone/>
                      </a:pPr>
                      <a:r>
                        <a:rPr lang="cy-GB" sz="1200" b="1" i="0" u="none" strike="noStrike">
                          <a:solidFill>
                            <a:srgbClr val="000000"/>
                          </a:solidFill>
                          <a:effectLst/>
                          <a:latin typeface="Arial" panose="020B0604020202020204" pitchFamily="34" charset="0"/>
                        </a:rPr>
                        <a:t>Mis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Papur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Canran 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543421477"/>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Ebr-25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804347267"/>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Mai-25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473144904"/>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Meh-25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63796292"/>
                  </a:ext>
                </a:extLst>
              </a:tr>
              <a:tr h="168703">
                <a:tc>
                  <a:txBody>
                    <a:bodyPr/>
                    <a:lstStyle/>
                    <a:p>
                      <a:pPr algn="ctr" fontAlgn="b">
                        <a:buNone/>
                      </a:pPr>
                      <a:r>
                        <a:rPr lang="cy-GB" sz="1200" b="0" i="0" u="none" strike="noStrike">
                          <a:solidFill>
                            <a:srgbClr val="000000"/>
                          </a:solidFill>
                          <a:effectLst/>
                          <a:latin typeface="Arial" panose="020B0604020202020204" pitchFamily="34" charset="0"/>
                        </a:rPr>
                        <a:t>Gorff-25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89265558"/>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Awst-25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2354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872082869"/>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Medi-25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3110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448308025"/>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Hyd-25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34977631"/>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Tach-25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445768089"/>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Rhag-25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734228147"/>
                  </a:ext>
                </a:extLst>
              </a:tr>
              <a:tr h="189265">
                <a:tc>
                  <a:txBody>
                    <a:bodyPr/>
                    <a:lstStyle/>
                    <a:p>
                      <a:pPr algn="ctr" fontAlgn="b">
                        <a:buNone/>
                      </a:pPr>
                      <a:r>
                        <a:rPr lang="cy-GB" sz="1200" b="0" i="0" u="none" strike="noStrike">
                          <a:solidFill>
                            <a:srgbClr val="000000"/>
                          </a:solidFill>
                          <a:effectLst/>
                          <a:latin typeface="Arial" panose="020B0604020202020204" pitchFamily="34" charset="0"/>
                        </a:rPr>
                        <a:t>Ion-26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876221"/>
                  </a:ext>
                </a:extLst>
              </a:tr>
              <a:tr h="168703">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2073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7285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77.8%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buNone/>
                      </a:pPr>
                      <a:r>
                        <a:rPr lang="cy-GB" sz="1200" b="1" i="0" u="none" strike="noStrike">
                          <a:solidFill>
                            <a:srgbClr val="000000"/>
                          </a:solidFill>
                          <a:effectLst/>
                          <a:latin typeface="Arial" panose="020B0604020202020204" pitchFamily="34" charset="0"/>
                        </a:rPr>
                        <a:t>9358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788587026"/>
                  </a:ext>
                </a:extLst>
              </a:tr>
            </a:tbl>
          </a:graphicData>
        </a:graphic>
      </p:graphicFrame>
      <p:pic>
        <p:nvPicPr>
          <p:cNvPr id="9" name="Picture 8">
            <a:extLst>
              <a:ext uri="{FF2B5EF4-FFF2-40B4-BE49-F238E27FC236}">
                <a16:creationId xmlns:a16="http://schemas.microsoft.com/office/drawing/2014/main" id="{782AE526-8F74-318C-0CA0-2F71B13626CC}"/>
              </a:ext>
            </a:extLst>
          </p:cNvPr>
          <p:cNvPicPr>
            <a:picLocks noChangeAspect="1"/>
          </p:cNvPicPr>
          <p:nvPr/>
        </p:nvPicPr>
        <p:blipFill>
          <a:blip r:embed="rId3"/>
          <a:stretch>
            <a:fillRect/>
          </a:stretch>
        </p:blipFill>
        <p:spPr>
          <a:xfrm>
            <a:off x="5897723" y="1095206"/>
            <a:ext cx="5223733" cy="2457146"/>
          </a:xfrm>
          <a:prstGeom prst="rect">
            <a:avLst/>
          </a:prstGeom>
        </p:spPr>
      </p:pic>
      <p:sp>
        <p:nvSpPr>
          <p:cNvPr id="2" name="TextBox 1">
            <a:extLst>
              <a:ext uri="{FF2B5EF4-FFF2-40B4-BE49-F238E27FC236}">
                <a16:creationId xmlns:a16="http://schemas.microsoft.com/office/drawing/2014/main" id="{FDD600D3-6A3F-DDAD-4282-D03B63300AB8}"/>
              </a:ext>
            </a:extLst>
          </p:cNvPr>
          <p:cNvSpPr txBox="1"/>
          <p:nvPr/>
        </p:nvSpPr>
        <p:spPr>
          <a:xfrm>
            <a:off x="119827" y="3552352"/>
            <a:ext cx="5091315" cy="307777"/>
          </a:xfrm>
          <a:prstGeom prst="rect">
            <a:avLst/>
          </a:prstGeom>
          <a:noFill/>
        </p:spPr>
        <p:txBody>
          <a:bodyPr wrap="square" rtlCol="0">
            <a:spAutoFit/>
          </a:bodyPr>
          <a:lstStyle/>
          <a:p>
            <a:r>
              <a:rPr lang="cy-GB" sz="1400" b="1">
                <a:solidFill>
                  <a:srgbClr val="ABE338"/>
                </a:solidFill>
                <a:latin typeface="Helvetica" panose="020B0604020202020204" pitchFamily="34" charset="0"/>
                <a:cs typeface="Helvetica" panose="020B0604020202020204" pitchFamily="34" charset="0"/>
              </a:rPr>
              <a:t>AY2425 Cymhariaeth ar-lein / a phapur LCA Cymru</a:t>
            </a:r>
          </a:p>
        </p:txBody>
      </p:sp>
      <p:pic>
        <p:nvPicPr>
          <p:cNvPr id="3" name="Picture 2">
            <a:extLst>
              <a:ext uri="{FF2B5EF4-FFF2-40B4-BE49-F238E27FC236}">
                <a16:creationId xmlns:a16="http://schemas.microsoft.com/office/drawing/2014/main" id="{3E163E6B-8ABF-104B-1D78-64A4F7171535}"/>
              </a:ext>
            </a:extLst>
          </p:cNvPr>
          <p:cNvPicPr>
            <a:picLocks noChangeAspect="1"/>
          </p:cNvPicPr>
          <p:nvPr/>
        </p:nvPicPr>
        <p:blipFill>
          <a:blip r:embed="rId4"/>
          <a:stretch>
            <a:fillRect/>
          </a:stretch>
        </p:blipFill>
        <p:spPr>
          <a:xfrm>
            <a:off x="5897723" y="3867531"/>
            <a:ext cx="5223733" cy="2832101"/>
          </a:xfrm>
          <a:prstGeom prst="rect">
            <a:avLst/>
          </a:prstGeom>
        </p:spPr>
      </p:pic>
    </p:spTree>
    <p:extLst>
      <p:ext uri="{BB962C8B-B14F-4D97-AF65-F5344CB8AC3E}">
        <p14:creationId xmlns:p14="http://schemas.microsoft.com/office/powerpoint/2010/main" val="3469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8BE1-2412-5AA7-7952-8893DD44CE1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C13276E-04CB-4257-2827-1B3B82310752}"/>
              </a:ext>
            </a:extLst>
          </p:cNvPr>
          <p:cNvSpPr>
            <a:spLocks noGrp="1"/>
          </p:cNvSpPr>
          <p:nvPr>
            <p:ph type="title" idx="4294967295"/>
          </p:nvPr>
        </p:nvSpPr>
        <p:spPr>
          <a:xfrm>
            <a:off x="294611" y="315504"/>
            <a:ext cx="11863388" cy="1489075"/>
          </a:xfrm>
          <a:prstGeom prst="rect">
            <a:avLst/>
          </a:prstGeom>
        </p:spPr>
        <p:txBody>
          <a:bodyPr/>
          <a:lstStyle/>
          <a:p>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GDLlC - nifer y ceisiadau </a:t>
            </a:r>
            <a:br>
              <a:rPr lang="cy-GB" dirty="0">
                <a:latin typeface="Calibri" panose="020F0502020204030204" pitchFamily="34" charset="0"/>
                <a:ea typeface="Calibri" panose="020F0502020204030204" pitchFamily="34" charset="0"/>
                <a:cs typeface="Calibri" panose="020F0502020204030204" pitchFamily="34" charset="0"/>
              </a:rPr>
            </a:br>
            <a:endParaRPr lang="cy-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15D0E8-DD22-41E2-4F25-50994704F870}"/>
              </a:ext>
            </a:extLst>
          </p:cNvPr>
          <p:cNvPicPr>
            <a:picLocks noChangeAspect="1"/>
          </p:cNvPicPr>
          <p:nvPr/>
        </p:nvPicPr>
        <p:blipFill>
          <a:blip r:embed="rId3"/>
          <a:stretch>
            <a:fillRect/>
          </a:stretch>
        </p:blipFill>
        <p:spPr>
          <a:xfrm>
            <a:off x="294611" y="2127138"/>
            <a:ext cx="6680347" cy="2755900"/>
          </a:xfrm>
          <a:prstGeom prst="rect">
            <a:avLst/>
          </a:prstGeom>
        </p:spPr>
      </p:pic>
      <p:pic>
        <p:nvPicPr>
          <p:cNvPr id="7" name="Picture 6">
            <a:extLst>
              <a:ext uri="{FF2B5EF4-FFF2-40B4-BE49-F238E27FC236}">
                <a16:creationId xmlns:a16="http://schemas.microsoft.com/office/drawing/2014/main" id="{0CD7F04F-3920-DD3C-1E1A-F3609EB67629}"/>
              </a:ext>
            </a:extLst>
          </p:cNvPr>
          <p:cNvPicPr>
            <a:picLocks noChangeAspect="1"/>
          </p:cNvPicPr>
          <p:nvPr/>
        </p:nvPicPr>
        <p:blipFill>
          <a:blip r:embed="rId4"/>
          <a:stretch>
            <a:fillRect/>
          </a:stretch>
        </p:blipFill>
        <p:spPr>
          <a:xfrm>
            <a:off x="7160943" y="2127138"/>
            <a:ext cx="4736446" cy="2726027"/>
          </a:xfrm>
          <a:prstGeom prst="rect">
            <a:avLst/>
          </a:prstGeom>
        </p:spPr>
      </p:pic>
    </p:spTree>
    <p:extLst>
      <p:ext uri="{BB962C8B-B14F-4D97-AF65-F5344CB8AC3E}">
        <p14:creationId xmlns:p14="http://schemas.microsoft.com/office/powerpoint/2010/main" val="123703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8B00B-21DF-DB6D-9B5C-8F01EF480BA2}"/>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AED5144B-83C3-45A2-494F-E38C4348D173}"/>
              </a:ext>
            </a:extLst>
          </p:cNvPr>
          <p:cNvSpPr>
            <a:spLocks noGrp="1"/>
          </p:cNvSpPr>
          <p:nvPr>
            <p:ph type="title" idx="4294967295"/>
          </p:nvPr>
        </p:nvSpPr>
        <p:spPr>
          <a:xfrm>
            <a:off x="164306" y="201911"/>
            <a:ext cx="11863388" cy="89535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Cymhariaeth ar-lein a phapur GDLlC</a:t>
            </a:r>
            <a:br>
              <a:rPr lang="cy-GB">
                <a:latin typeface="Calibri" panose="020F0502020204030204" pitchFamily="34" charset="0"/>
                <a:ea typeface="Calibri" panose="020F0502020204030204" pitchFamily="34" charset="0"/>
                <a:cs typeface="Calibri" panose="020F0502020204030204" pitchFamily="34" charset="0"/>
              </a:rPr>
            </a:br>
            <a:endParaRPr lang="cy-GB">
              <a:latin typeface="Calibri" panose="020F0502020204030204" pitchFamily="34" charset="0"/>
              <a:ea typeface="Calibri" panose="020F0502020204030204" pitchFamily="34" charset="0"/>
              <a:cs typeface="Calibri" panose="020F0502020204030204" pitchFamily="34" charset="0"/>
            </a:endParaRPr>
          </a:p>
        </p:txBody>
      </p:sp>
      <p:sp>
        <p:nvSpPr>
          <p:cNvPr id="16" name="Title 3">
            <a:extLst>
              <a:ext uri="{FF2B5EF4-FFF2-40B4-BE49-F238E27FC236}">
                <a16:creationId xmlns:a16="http://schemas.microsoft.com/office/drawing/2014/main" id="{F876BB5F-E9A5-7BD1-6381-C7B5F2656A4B}"/>
              </a:ext>
            </a:extLst>
          </p:cNvPr>
          <p:cNvSpPr txBox="1">
            <a:spLocks/>
          </p:cNvSpPr>
          <p:nvPr/>
        </p:nvSpPr>
        <p:spPr>
          <a:xfrm>
            <a:off x="209106" y="801805"/>
            <a:ext cx="5620684"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cy-GB" sz="1400">
                <a:latin typeface="Calibri" panose="020F0502020204030204" pitchFamily="34" charset="0"/>
                <a:ea typeface="Calibri" panose="020F0502020204030204" pitchFamily="34" charset="0"/>
                <a:cs typeface="Calibri" panose="020F0502020204030204" pitchFamily="34" charset="0"/>
              </a:rPr>
              <a:t>AY2526 Cymhariaeth ar-lein a phapur GDLlC</a:t>
            </a:r>
            <a:br>
              <a:rPr lang="cy-GB" sz="1600">
                <a:latin typeface="Calibri" panose="020F0502020204030204" pitchFamily="34" charset="0"/>
                <a:ea typeface="Calibri" panose="020F0502020204030204" pitchFamily="34" charset="0"/>
                <a:cs typeface="Calibri" panose="020F0502020204030204" pitchFamily="34" charset="0"/>
              </a:rPr>
            </a:br>
            <a:endParaRPr lang="cy-GB" sz="1600">
              <a:latin typeface="Calibri" panose="020F0502020204030204" pitchFamily="34" charset="0"/>
              <a:ea typeface="Calibri" panose="020F0502020204030204" pitchFamily="34" charset="0"/>
              <a:cs typeface="Calibri" panose="020F0502020204030204" pitchFamily="34" charset="0"/>
            </a:endParaRPr>
          </a:p>
        </p:txBody>
      </p:sp>
      <p:sp>
        <p:nvSpPr>
          <p:cNvPr id="17" name="Title 3">
            <a:extLst>
              <a:ext uri="{FF2B5EF4-FFF2-40B4-BE49-F238E27FC236}">
                <a16:creationId xmlns:a16="http://schemas.microsoft.com/office/drawing/2014/main" id="{83626C20-2892-DCE0-7241-312954B7D45B}"/>
              </a:ext>
            </a:extLst>
          </p:cNvPr>
          <p:cNvSpPr txBox="1">
            <a:spLocks/>
          </p:cNvSpPr>
          <p:nvPr/>
        </p:nvSpPr>
        <p:spPr>
          <a:xfrm>
            <a:off x="198275" y="3922643"/>
            <a:ext cx="5091315" cy="295456"/>
          </a:xfrm>
          <a:prstGeom prst="rect">
            <a:avLst/>
          </a:prstGeom>
        </p:spPr>
        <p:txBody>
          <a:bodyPr/>
          <a:lstStyle>
            <a:lvl1pPr algn="l" defTabSz="914400" rtl="0" eaLnBrk="1" latinLnBrk="0" hangingPunct="1">
              <a:lnSpc>
                <a:spcPct val="90000"/>
              </a:lnSpc>
              <a:spcBef>
                <a:spcPct val="0"/>
              </a:spcBef>
              <a:buNone/>
              <a:defRPr sz="4800" b="1" kern="1200">
                <a:solidFill>
                  <a:srgbClr val="ABE338"/>
                </a:solidFill>
                <a:latin typeface="+mj-lt"/>
                <a:ea typeface="+mj-ea"/>
                <a:cs typeface="+mj-cs"/>
              </a:defRPr>
            </a:lvl1pPr>
          </a:lstStyle>
          <a:p>
            <a:r>
              <a:rPr lang="cy-GB" sz="1600"/>
              <a:t>AY2526 Cymhariaeth Ar-lein/ Papur GDLlC</a:t>
            </a:r>
            <a:br>
              <a:rPr lang="cy-GB" sz="1600"/>
            </a:br>
            <a:endParaRPr lang="cy-GB" sz="1600"/>
          </a:p>
        </p:txBody>
      </p:sp>
      <p:graphicFrame>
        <p:nvGraphicFramePr>
          <p:cNvPr id="4" name="Table 3">
            <a:extLst>
              <a:ext uri="{FF2B5EF4-FFF2-40B4-BE49-F238E27FC236}">
                <a16:creationId xmlns:a16="http://schemas.microsoft.com/office/drawing/2014/main" id="{E1ADCE07-BB03-2B57-8702-05F4389AE972}"/>
              </a:ext>
            </a:extLst>
          </p:cNvPr>
          <p:cNvGraphicFramePr>
            <a:graphicFrameLocks noGrp="1"/>
          </p:cNvGraphicFramePr>
          <p:nvPr>
            <p:extLst>
              <p:ext uri="{D42A27DB-BD31-4B8C-83A1-F6EECF244321}">
                <p14:modId xmlns:p14="http://schemas.microsoft.com/office/powerpoint/2010/main" val="2030011829"/>
              </p:ext>
            </p:extLst>
          </p:nvPr>
        </p:nvGraphicFramePr>
        <p:xfrm>
          <a:off x="209106" y="3966002"/>
          <a:ext cx="4762500" cy="2832100"/>
        </p:xfrm>
        <a:graphic>
          <a:graphicData uri="http://schemas.openxmlformats.org/drawingml/2006/table">
            <a:tbl>
              <a:tblPr/>
              <a:tblGrid>
                <a:gridCol w="952500">
                  <a:extLst>
                    <a:ext uri="{9D8B030D-6E8A-4147-A177-3AD203B41FA5}">
                      <a16:colId xmlns:a16="http://schemas.microsoft.com/office/drawing/2014/main" val="246816845"/>
                    </a:ext>
                  </a:extLst>
                </a:gridCol>
                <a:gridCol w="952500">
                  <a:extLst>
                    <a:ext uri="{9D8B030D-6E8A-4147-A177-3AD203B41FA5}">
                      <a16:colId xmlns:a16="http://schemas.microsoft.com/office/drawing/2014/main" val="148546343"/>
                    </a:ext>
                  </a:extLst>
                </a:gridCol>
                <a:gridCol w="952500">
                  <a:extLst>
                    <a:ext uri="{9D8B030D-6E8A-4147-A177-3AD203B41FA5}">
                      <a16:colId xmlns:a16="http://schemas.microsoft.com/office/drawing/2014/main" val="2725845142"/>
                    </a:ext>
                  </a:extLst>
                </a:gridCol>
                <a:gridCol w="952500">
                  <a:extLst>
                    <a:ext uri="{9D8B030D-6E8A-4147-A177-3AD203B41FA5}">
                      <a16:colId xmlns:a16="http://schemas.microsoft.com/office/drawing/2014/main" val="2622723710"/>
                    </a:ext>
                  </a:extLst>
                </a:gridCol>
                <a:gridCol w="952500">
                  <a:extLst>
                    <a:ext uri="{9D8B030D-6E8A-4147-A177-3AD203B41FA5}">
                      <a16:colId xmlns:a16="http://schemas.microsoft.com/office/drawing/2014/main" val="1660178201"/>
                    </a:ext>
                  </a:extLst>
                </a:gridCol>
              </a:tblGrid>
              <a:tr h="270953">
                <a:tc>
                  <a:txBody>
                    <a:bodyPr/>
                    <a:lstStyle/>
                    <a:p>
                      <a:pPr algn="ctr" fontAlgn="b">
                        <a:buNone/>
                      </a:pPr>
                      <a:r>
                        <a:rPr lang="cy-GB" sz="1200" b="1" i="0" u="none" strike="noStrike">
                          <a:solidFill>
                            <a:srgbClr val="000000"/>
                          </a:solidFill>
                          <a:effectLst/>
                          <a:latin typeface="Arial" panose="020B0604020202020204" pitchFamily="34" charset="0"/>
                        </a:rPr>
                        <a:t>Mis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Papur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Canran 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27426682"/>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Ebr-24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25482038"/>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Mai-24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144674577"/>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Meh-24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165640160"/>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Gorff-24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733899393"/>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Awst-24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38498830"/>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Medi-24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962951126"/>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Hyd-24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262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733825799"/>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Tach-24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96557080"/>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Rhag-24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38290915"/>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Ion-25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624200907"/>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Chwe-25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44445346"/>
                  </a:ext>
                </a:extLst>
              </a:tr>
              <a:tr h="137788">
                <a:tc>
                  <a:txBody>
                    <a:bodyPr/>
                    <a:lstStyle/>
                    <a:p>
                      <a:pPr algn="ctr" fontAlgn="b">
                        <a:buNone/>
                      </a:pPr>
                      <a:r>
                        <a:rPr lang="cy-GB" sz="1200" b="0" i="0" u="none" strike="noStrike">
                          <a:solidFill>
                            <a:srgbClr val="000000"/>
                          </a:solidFill>
                          <a:effectLst/>
                          <a:latin typeface="Arial" panose="020B0604020202020204" pitchFamily="34" charset="0"/>
                        </a:rPr>
                        <a:t>Maw-25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3795712"/>
                  </a:ext>
                </a:extLst>
              </a:tr>
              <a:tr h="137788">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1256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232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18.4%*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1488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093006568"/>
                  </a:ext>
                </a:extLst>
              </a:tr>
            </a:tbl>
          </a:graphicData>
        </a:graphic>
      </p:graphicFrame>
      <p:graphicFrame>
        <p:nvGraphicFramePr>
          <p:cNvPr id="14" name="Table 13">
            <a:extLst>
              <a:ext uri="{FF2B5EF4-FFF2-40B4-BE49-F238E27FC236}">
                <a16:creationId xmlns:a16="http://schemas.microsoft.com/office/drawing/2014/main" id="{085502D4-4D33-2CB3-33AF-145F3778C2D1}"/>
              </a:ext>
            </a:extLst>
          </p:cNvPr>
          <p:cNvGraphicFramePr>
            <a:graphicFrameLocks noGrp="1"/>
          </p:cNvGraphicFramePr>
          <p:nvPr>
            <p:extLst>
              <p:ext uri="{D42A27DB-BD31-4B8C-83A1-F6EECF244321}">
                <p14:modId xmlns:p14="http://schemas.microsoft.com/office/powerpoint/2010/main" val="2487311860"/>
              </p:ext>
            </p:extLst>
          </p:nvPr>
        </p:nvGraphicFramePr>
        <p:xfrm>
          <a:off x="209106" y="1170433"/>
          <a:ext cx="4762500" cy="2453640"/>
        </p:xfrm>
        <a:graphic>
          <a:graphicData uri="http://schemas.openxmlformats.org/drawingml/2006/table">
            <a:tbl>
              <a:tblPr/>
              <a:tblGrid>
                <a:gridCol w="952500">
                  <a:extLst>
                    <a:ext uri="{9D8B030D-6E8A-4147-A177-3AD203B41FA5}">
                      <a16:colId xmlns:a16="http://schemas.microsoft.com/office/drawing/2014/main" val="3682007609"/>
                    </a:ext>
                  </a:extLst>
                </a:gridCol>
                <a:gridCol w="952500">
                  <a:extLst>
                    <a:ext uri="{9D8B030D-6E8A-4147-A177-3AD203B41FA5}">
                      <a16:colId xmlns:a16="http://schemas.microsoft.com/office/drawing/2014/main" val="2350557425"/>
                    </a:ext>
                  </a:extLst>
                </a:gridCol>
                <a:gridCol w="952500">
                  <a:extLst>
                    <a:ext uri="{9D8B030D-6E8A-4147-A177-3AD203B41FA5}">
                      <a16:colId xmlns:a16="http://schemas.microsoft.com/office/drawing/2014/main" val="66371651"/>
                    </a:ext>
                  </a:extLst>
                </a:gridCol>
                <a:gridCol w="952500">
                  <a:extLst>
                    <a:ext uri="{9D8B030D-6E8A-4147-A177-3AD203B41FA5}">
                      <a16:colId xmlns:a16="http://schemas.microsoft.com/office/drawing/2014/main" val="432882506"/>
                    </a:ext>
                  </a:extLst>
                </a:gridCol>
                <a:gridCol w="952500">
                  <a:extLst>
                    <a:ext uri="{9D8B030D-6E8A-4147-A177-3AD203B41FA5}">
                      <a16:colId xmlns:a16="http://schemas.microsoft.com/office/drawing/2014/main" val="442696845"/>
                    </a:ext>
                  </a:extLst>
                </a:gridCol>
              </a:tblGrid>
              <a:tr h="362721">
                <a:tc>
                  <a:txBody>
                    <a:bodyPr/>
                    <a:lstStyle/>
                    <a:p>
                      <a:pPr algn="ctr" fontAlgn="b">
                        <a:buNone/>
                      </a:pPr>
                      <a:r>
                        <a:rPr lang="cy-GB" sz="1200" b="1" i="0" u="none" strike="noStrike">
                          <a:solidFill>
                            <a:srgbClr val="000000"/>
                          </a:solidFill>
                          <a:effectLst/>
                          <a:latin typeface="Arial" panose="020B0604020202020204" pitchFamily="34" charset="0"/>
                        </a:rPr>
                        <a:t>Mis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Papur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Canran ar-lein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92012301"/>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Ebr-25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58502376"/>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Mai-25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483933151"/>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Meh-25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87034852"/>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Gorff-25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69.4%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520315146"/>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Awst-25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83.9%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43337885"/>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Medi-25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742733688"/>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Hyd-25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271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933677017"/>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Tach-25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664969797"/>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Rhag-25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170997131"/>
                  </a:ext>
                </a:extLst>
              </a:tr>
              <a:tr h="172350">
                <a:tc>
                  <a:txBody>
                    <a:bodyPr/>
                    <a:lstStyle/>
                    <a:p>
                      <a:pPr algn="ctr" fontAlgn="b">
                        <a:buNone/>
                      </a:pPr>
                      <a:r>
                        <a:rPr lang="cy-GB" sz="1200" b="0" i="0" u="none" strike="noStrike">
                          <a:solidFill>
                            <a:srgbClr val="000000"/>
                          </a:solidFill>
                          <a:effectLst/>
                          <a:latin typeface="Arial" panose="020B0604020202020204" pitchFamily="34" charset="0"/>
                        </a:rPr>
                        <a:t>Ion-26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43.4%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cy-GB" sz="1200" b="0" i="0" u="none" strike="noStrike">
                          <a:solidFill>
                            <a:srgbClr val="000000"/>
                          </a:solidFill>
                          <a:effectLst/>
                          <a:latin typeface="Arial" panose="020B0604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467857"/>
                  </a:ext>
                </a:extLst>
              </a:tr>
              <a:tr h="172350">
                <a:tc>
                  <a:txBody>
                    <a:bodyPr/>
                    <a:lstStyle/>
                    <a:p>
                      <a:pPr algn="ctr" fontAlgn="b">
                        <a:buNone/>
                      </a:pPr>
                      <a:r>
                        <a:rPr lang="cy-GB" sz="1200" b="1" i="0" u="none" strike="noStrike">
                          <a:solidFill>
                            <a:srgbClr val="000000"/>
                          </a:solidFill>
                          <a:effectLst/>
                          <a:latin typeface="Arial" panose="020B0604020202020204" pitchFamily="34" charset="0"/>
                        </a:rPr>
                        <a:t>Cyfanswm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638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844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57.0%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buNone/>
                      </a:pPr>
                      <a:r>
                        <a:rPr lang="cy-GB" sz="1200" b="1" i="0" u="none" strike="noStrike">
                          <a:solidFill>
                            <a:srgbClr val="000000"/>
                          </a:solidFill>
                          <a:effectLst/>
                          <a:latin typeface="Arial" panose="020B0604020202020204" pitchFamily="34" charset="0"/>
                        </a:rPr>
                        <a:t>1482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05556371"/>
                  </a:ext>
                </a:extLst>
              </a:tr>
            </a:tbl>
          </a:graphicData>
        </a:graphic>
      </p:graphicFrame>
      <p:pic>
        <p:nvPicPr>
          <p:cNvPr id="18" name="Picture 17">
            <a:extLst>
              <a:ext uri="{FF2B5EF4-FFF2-40B4-BE49-F238E27FC236}">
                <a16:creationId xmlns:a16="http://schemas.microsoft.com/office/drawing/2014/main" id="{BCD7DC5D-9F2F-9FC1-06C4-52E68C5798B5}"/>
              </a:ext>
            </a:extLst>
          </p:cNvPr>
          <p:cNvPicPr>
            <a:picLocks noChangeAspect="1"/>
          </p:cNvPicPr>
          <p:nvPr/>
        </p:nvPicPr>
        <p:blipFill>
          <a:blip r:embed="rId3"/>
          <a:stretch>
            <a:fillRect/>
          </a:stretch>
        </p:blipFill>
        <p:spPr>
          <a:xfrm>
            <a:off x="5466022" y="1170434"/>
            <a:ext cx="4762500" cy="2453638"/>
          </a:xfrm>
          <a:prstGeom prst="rect">
            <a:avLst/>
          </a:prstGeom>
        </p:spPr>
      </p:pic>
      <p:sp>
        <p:nvSpPr>
          <p:cNvPr id="2" name="TextBox 1">
            <a:extLst>
              <a:ext uri="{FF2B5EF4-FFF2-40B4-BE49-F238E27FC236}">
                <a16:creationId xmlns:a16="http://schemas.microsoft.com/office/drawing/2014/main" id="{4FFC9E29-19FD-BC74-1A81-8606C5C9569B}"/>
              </a:ext>
            </a:extLst>
          </p:cNvPr>
          <p:cNvSpPr txBox="1"/>
          <p:nvPr/>
        </p:nvSpPr>
        <p:spPr>
          <a:xfrm>
            <a:off x="119827" y="3667432"/>
            <a:ext cx="5539101" cy="307777"/>
          </a:xfrm>
          <a:prstGeom prst="rect">
            <a:avLst/>
          </a:prstGeom>
          <a:noFill/>
        </p:spPr>
        <p:txBody>
          <a:bodyPr wrap="square" rtlCol="0">
            <a:spAutoFit/>
          </a:bodyPr>
          <a:lstStyle/>
          <a:p>
            <a:r>
              <a:rPr lang="cy-GB" sz="1400" b="1">
                <a:solidFill>
                  <a:srgbClr val="ABE338"/>
                </a:solidFill>
                <a:latin typeface="Calibri" panose="020F0502020204030204" pitchFamily="34" charset="0"/>
                <a:ea typeface="Calibri" panose="020F0502020204030204" pitchFamily="34" charset="0"/>
                <a:cs typeface="Calibri" panose="020F0502020204030204" pitchFamily="34" charset="0"/>
              </a:rPr>
              <a:t>AY2425 Cymhariaeth ar-lein a phapur GDLlC</a:t>
            </a:r>
          </a:p>
        </p:txBody>
      </p:sp>
      <p:pic>
        <p:nvPicPr>
          <p:cNvPr id="3" name="Picture 2">
            <a:extLst>
              <a:ext uri="{FF2B5EF4-FFF2-40B4-BE49-F238E27FC236}">
                <a16:creationId xmlns:a16="http://schemas.microsoft.com/office/drawing/2014/main" id="{FFFAD5AD-B850-0B36-AF6F-C63F33FC51B6}"/>
              </a:ext>
            </a:extLst>
          </p:cNvPr>
          <p:cNvPicPr>
            <a:picLocks noChangeAspect="1"/>
          </p:cNvPicPr>
          <p:nvPr/>
        </p:nvPicPr>
        <p:blipFill>
          <a:blip r:embed="rId4"/>
          <a:stretch>
            <a:fillRect/>
          </a:stretch>
        </p:blipFill>
        <p:spPr>
          <a:xfrm>
            <a:off x="5466022" y="3966000"/>
            <a:ext cx="4762500" cy="2832101"/>
          </a:xfrm>
          <a:prstGeom prst="rect">
            <a:avLst/>
          </a:prstGeom>
        </p:spPr>
      </p:pic>
    </p:spTree>
    <p:extLst>
      <p:ext uri="{BB962C8B-B14F-4D97-AF65-F5344CB8AC3E}">
        <p14:creationId xmlns:p14="http://schemas.microsoft.com/office/powerpoint/2010/main" val="14443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78557-ECA1-B467-E445-C82A4DACA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4CD29-6154-D07F-470A-BCB2459F2FAF}"/>
              </a:ext>
            </a:extLst>
          </p:cNvPr>
          <p:cNvSpPr>
            <a:spLocks noGrp="1"/>
          </p:cNvSpPr>
          <p:nvPr>
            <p:ph type="title" idx="4294967295"/>
          </p:nvPr>
        </p:nvSpPr>
        <p:spPr>
          <a:xfrm>
            <a:off x="210343" y="292100"/>
            <a:ext cx="9691688" cy="1171575"/>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Datrys problemau gyda cheisiadau ar-lein</a:t>
            </a:r>
            <a:b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sz="4000" b="1">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736DD83-D515-EAD1-AF19-4F86D33E210B}"/>
              </a:ext>
            </a:extLst>
          </p:cNvPr>
          <p:cNvSpPr>
            <a:spLocks noGrp="1"/>
          </p:cNvSpPr>
          <p:nvPr>
            <p:ph type="body" sz="quarter" idx="4294967295"/>
          </p:nvPr>
        </p:nvSpPr>
        <p:spPr>
          <a:xfrm>
            <a:off x="516233" y="2283451"/>
            <a:ext cx="10769388" cy="3978275"/>
          </a:xfrm>
          <a:prstGeom prst="rect">
            <a:avLst/>
          </a:prstGeom>
        </p:spPr>
        <p:txBody>
          <a:bodyPr/>
          <a:lstStyle/>
          <a:p>
            <a:pPr marL="342900" indent="-342900">
              <a:buFont typeface="Arial" panose="020B0604020202020204" pitchFamily="34" charset="0"/>
              <a:buChar char="•"/>
            </a:pP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Argymell defnyddio gliniadur neu dabled</a:t>
            </a:r>
          </a:p>
          <a:p>
            <a:pPr marL="342900" indent="-342900">
              <a:buFont typeface="Arial" panose="020B0604020202020204" pitchFamily="34" charset="0"/>
              <a:buChar char="•"/>
            </a:pP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Gwnewch yn siŵr bod yr adrannau cywir wedi'u llofnodi a'u dyddio – bydd myfyrwyr yn cael eu hannog</a:t>
            </a:r>
          </a:p>
          <a:p>
            <a:pPr marL="342900" indent="-342900">
              <a:buFont typeface="Arial" panose="020B0604020202020204" pitchFamily="34" charset="0"/>
              <a:buChar char="•"/>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Defnyddiwch e</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nw cywir y ganolfan ddysgu</a:t>
            </a:r>
          </a:p>
          <a:p>
            <a:pPr marL="342900" indent="-342900"/>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Dylid ateb cwestiynau o safbwynt y myfyriwr ac eithrio manylion y gwarcheidwad a'r adran incwm</a:t>
            </a:r>
          </a:p>
          <a:p>
            <a:pPr marL="342900" lvl="0" indent="-342900">
              <a:buFont typeface="Arial" panose="020B0604020202020204" pitchFamily="34" charset="0"/>
              <a:buChar char="•"/>
            </a:pP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Dewiswch Asesiad Incwm y Flwyddyn Gyfredol yn unig os yw'n berthnasol</a:t>
            </a:r>
          </a:p>
          <a:p>
            <a:pPr marL="342900" lvl="0" indent="-342900">
              <a:buFont typeface="Arial" panose="020B0604020202020204" pitchFamily="34" charset="0"/>
              <a:buChar char="•"/>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amddealltwriaeth ynghylch beth mae trydydd parti yn ei olygu</a:t>
            </a:r>
          </a:p>
          <a:p>
            <a:pPr marL="342900" lvl="0" indent="-342900">
              <a:buFont typeface="Arial" panose="020B0604020202020204" pitchFamily="34" charset="0"/>
              <a:buChar char="•"/>
            </a:pP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Sicrhewch fod y rhifau Yswiriant Gwladol cywir wedi'u darparu</a:t>
            </a:r>
          </a:p>
          <a:p>
            <a:pPr marL="342900" indent="-342900"/>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Gwiriwch ddwywaith cyn iddyn nhw daro cyflwyno!</a:t>
            </a:r>
          </a:p>
          <a:p>
            <a:pPr marL="342900" indent="-342900">
              <a:buFont typeface="Arial" panose="020B0604020202020204" pitchFamily="34" charset="0"/>
              <a:buChar char="•"/>
            </a:pP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Adolygu gofynion tystiolaeth ddogfennol </a:t>
            </a:r>
          </a:p>
          <a:p>
            <a:pPr marL="342900" indent="-342900">
              <a:buFont typeface="Arial" panose="020B0604020202020204" pitchFamily="34" charset="0"/>
              <a:buChar char="•"/>
            </a:pPr>
            <a:endParaRPr lang="en-GB" sz="2000" b="0" dirty="0"/>
          </a:p>
          <a:p>
            <a:endParaRPr lang="en-GB" dirty="0"/>
          </a:p>
        </p:txBody>
      </p:sp>
      <p:pic>
        <p:nvPicPr>
          <p:cNvPr id="4" name="Content Placeholder 4">
            <a:extLst>
              <a:ext uri="{FF2B5EF4-FFF2-40B4-BE49-F238E27FC236}">
                <a16:creationId xmlns:a16="http://schemas.microsoft.com/office/drawing/2014/main" id="{C8DE3216-796A-2465-422A-041BCD5DCC72}"/>
              </a:ext>
            </a:extLst>
          </p:cNvPr>
          <p:cNvPicPr>
            <a:picLocks noChangeAspect="1"/>
          </p:cNvPicPr>
          <p:nvPr/>
        </p:nvPicPr>
        <p:blipFill>
          <a:blip r:embed="rId3"/>
          <a:srcRect l="6701" t="39327" r="50717" b="35535"/>
          <a:stretch>
            <a:fillRect/>
          </a:stretch>
        </p:blipFill>
        <p:spPr>
          <a:xfrm>
            <a:off x="3417752" y="969900"/>
            <a:ext cx="4309339" cy="987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211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BEA7-F6B5-76B8-7BBA-4AB3BF8CA83C}"/>
              </a:ext>
            </a:extLst>
          </p:cNvPr>
          <p:cNvSpPr>
            <a:spLocks noGrp="1"/>
          </p:cNvSpPr>
          <p:nvPr>
            <p:ph type="title" idx="4294967295"/>
          </p:nvPr>
        </p:nvSpPr>
        <p:spPr>
          <a:xfrm>
            <a:off x="210343" y="292100"/>
            <a:ext cx="9691688" cy="1171575"/>
          </a:xfrm>
          <a:prstGeom prst="rect">
            <a:avLst/>
          </a:prstGeom>
        </p:spPr>
        <p:txBody>
          <a:bodyPr/>
          <a:lstStyle/>
          <a:p>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Dolen tystiolaeth ar goll</a:t>
            </a:r>
            <a:b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F12E2E-8065-EEA4-EDA1-2C913778BA1F}"/>
              </a:ext>
            </a:extLst>
          </p:cNvPr>
          <p:cNvPicPr>
            <a:picLocks noChangeAspect="1"/>
          </p:cNvPicPr>
          <p:nvPr/>
        </p:nvPicPr>
        <p:blipFill>
          <a:blip r:embed="rId3"/>
          <a:srcRect/>
          <a:stretch/>
        </p:blipFill>
        <p:spPr>
          <a:xfrm>
            <a:off x="297075" y="1296406"/>
            <a:ext cx="6930192" cy="2818394"/>
          </a:xfrm>
          <a:prstGeom prst="rect">
            <a:avLst/>
          </a:prstGeom>
        </p:spPr>
      </p:pic>
      <p:pic>
        <p:nvPicPr>
          <p:cNvPr id="8" name="Picture 7">
            <a:extLst>
              <a:ext uri="{FF2B5EF4-FFF2-40B4-BE49-F238E27FC236}">
                <a16:creationId xmlns:a16="http://schemas.microsoft.com/office/drawing/2014/main" id="{27B76934-A8B4-C4EF-787D-93CDAB64FFEF}"/>
              </a:ext>
            </a:extLst>
          </p:cNvPr>
          <p:cNvPicPr>
            <a:picLocks noChangeAspect="1"/>
          </p:cNvPicPr>
          <p:nvPr/>
        </p:nvPicPr>
        <p:blipFill>
          <a:blip r:embed="rId4"/>
          <a:stretch>
            <a:fillRect/>
          </a:stretch>
        </p:blipFill>
        <p:spPr>
          <a:xfrm>
            <a:off x="7581499" y="752612"/>
            <a:ext cx="4020111" cy="1409897"/>
          </a:xfrm>
          <a:prstGeom prst="rect">
            <a:avLst/>
          </a:prstGeom>
        </p:spPr>
      </p:pic>
      <p:pic>
        <p:nvPicPr>
          <p:cNvPr id="10" name="Picture 9">
            <a:extLst>
              <a:ext uri="{FF2B5EF4-FFF2-40B4-BE49-F238E27FC236}">
                <a16:creationId xmlns:a16="http://schemas.microsoft.com/office/drawing/2014/main" id="{7C7C3B30-A314-7934-2C36-6D167C1B539B}"/>
              </a:ext>
            </a:extLst>
          </p:cNvPr>
          <p:cNvPicPr>
            <a:picLocks noChangeAspect="1"/>
          </p:cNvPicPr>
          <p:nvPr/>
        </p:nvPicPr>
        <p:blipFill>
          <a:blip r:embed="rId5"/>
          <a:stretch>
            <a:fillRect/>
          </a:stretch>
        </p:blipFill>
        <p:spPr>
          <a:xfrm>
            <a:off x="7591025" y="2420428"/>
            <a:ext cx="4010585" cy="1390844"/>
          </a:xfrm>
          <a:prstGeom prst="rect">
            <a:avLst/>
          </a:prstGeom>
        </p:spPr>
      </p:pic>
      <p:pic>
        <p:nvPicPr>
          <p:cNvPr id="12" name="Picture 11">
            <a:extLst>
              <a:ext uri="{FF2B5EF4-FFF2-40B4-BE49-F238E27FC236}">
                <a16:creationId xmlns:a16="http://schemas.microsoft.com/office/drawing/2014/main" id="{E60333D5-F0E1-8929-FD55-807DF28316E4}"/>
              </a:ext>
            </a:extLst>
          </p:cNvPr>
          <p:cNvPicPr>
            <a:picLocks noChangeAspect="1"/>
          </p:cNvPicPr>
          <p:nvPr/>
        </p:nvPicPr>
        <p:blipFill>
          <a:blip r:embed="rId6"/>
          <a:stretch>
            <a:fillRect/>
          </a:stretch>
        </p:blipFill>
        <p:spPr>
          <a:xfrm>
            <a:off x="7615118" y="4002753"/>
            <a:ext cx="4010585" cy="1695687"/>
          </a:xfrm>
          <a:prstGeom prst="rect">
            <a:avLst/>
          </a:prstGeom>
        </p:spPr>
      </p:pic>
      <p:sp>
        <p:nvSpPr>
          <p:cNvPr id="13" name="Oval 12">
            <a:extLst>
              <a:ext uri="{FF2B5EF4-FFF2-40B4-BE49-F238E27FC236}">
                <a16:creationId xmlns:a16="http://schemas.microsoft.com/office/drawing/2014/main" id="{A901A7AB-BDD5-BF5C-197D-5628375EB3BE}"/>
              </a:ext>
            </a:extLst>
          </p:cNvPr>
          <p:cNvSpPr/>
          <p:nvPr/>
        </p:nvSpPr>
        <p:spPr>
          <a:xfrm>
            <a:off x="4182096" y="3220475"/>
            <a:ext cx="775855" cy="4849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8647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2AA8-15CD-F16E-E9AC-5DD69B89D165}"/>
              </a:ext>
            </a:extLst>
          </p:cNvPr>
          <p:cNvSpPr>
            <a:spLocks noGrp="1"/>
          </p:cNvSpPr>
          <p:nvPr>
            <p:ph type="title" idx="4294967295"/>
          </p:nvPr>
        </p:nvSpPr>
        <p:spPr>
          <a:xfrm>
            <a:off x="219456" y="265177"/>
            <a:ext cx="6610350" cy="9271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Lanlwytho tystiolaeth</a:t>
            </a:r>
            <a:b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sz="4000" b="1">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EBA1CCC-3043-8F93-3773-229C4D57C575}"/>
              </a:ext>
            </a:extLst>
          </p:cNvPr>
          <p:cNvPicPr>
            <a:picLocks noChangeAspect="1"/>
          </p:cNvPicPr>
          <p:nvPr/>
        </p:nvPicPr>
        <p:blipFill>
          <a:blip r:embed="rId2"/>
          <a:stretch>
            <a:fillRect/>
          </a:stretch>
        </p:blipFill>
        <p:spPr>
          <a:xfrm>
            <a:off x="316389" y="1192277"/>
            <a:ext cx="5647026" cy="5043931"/>
          </a:xfrm>
          <a:prstGeom prst="rect">
            <a:avLst/>
          </a:prstGeom>
          <a:ln>
            <a:noFill/>
          </a:ln>
          <a:effectLst>
            <a:outerShdw blurRad="292100" dist="139700" dir="2700000" algn="tl" rotWithShape="0">
              <a:srgbClr val="333333">
                <a:alpha val="65000"/>
              </a:srgbClr>
            </a:outerShdw>
          </a:effectLst>
        </p:spPr>
      </p:pic>
      <p:pic>
        <p:nvPicPr>
          <p:cNvPr id="3" name="Content Placeholder 5">
            <a:extLst>
              <a:ext uri="{FF2B5EF4-FFF2-40B4-BE49-F238E27FC236}">
                <a16:creationId xmlns:a16="http://schemas.microsoft.com/office/drawing/2014/main" id="{E0DE6CD5-C704-A565-F423-D6413672D2B2}"/>
              </a:ext>
            </a:extLst>
          </p:cNvPr>
          <p:cNvPicPr>
            <a:picLocks noChangeAspect="1"/>
          </p:cNvPicPr>
          <p:nvPr/>
        </p:nvPicPr>
        <p:blipFill>
          <a:blip r:embed="rId3"/>
          <a:stretch>
            <a:fillRect/>
          </a:stretch>
        </p:blipFill>
        <p:spPr>
          <a:xfrm>
            <a:off x="6228585" y="1192278"/>
            <a:ext cx="5647026" cy="504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67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D975-4AEF-CD09-7F99-A3455BA1E4EE}"/>
              </a:ext>
            </a:extLst>
          </p:cNvPr>
          <p:cNvSpPr>
            <a:spLocks noGrp="1"/>
          </p:cNvSpPr>
          <p:nvPr>
            <p:ph type="title" idx="4294967295"/>
          </p:nvPr>
        </p:nvSpPr>
        <p:spPr>
          <a:xfrm>
            <a:off x="347474" y="247270"/>
            <a:ext cx="6875463" cy="749300"/>
          </a:xfrm>
          <a:prstGeom prst="rect">
            <a:avLst/>
          </a:prstGeom>
        </p:spPr>
        <p:txBody>
          <a:bodyPr/>
          <a:lstStyle/>
          <a:p>
            <a:r>
              <a:rPr lang="cy-GB" b="1">
                <a:solidFill>
                  <a:srgbClr val="ABE338"/>
                </a:solidFill>
                <a:latin typeface="Calibri" panose="020F0502020204030204" pitchFamily="34" charset="0"/>
                <a:ea typeface="Calibri" panose="020F0502020204030204" pitchFamily="34" charset="0"/>
                <a:cs typeface="Calibri" panose="020F0502020204030204" pitchFamily="34" charset="0"/>
              </a:rPr>
              <a:t>Cwestiynau cyffredin</a:t>
            </a:r>
          </a:p>
        </p:txBody>
      </p:sp>
      <p:sp>
        <p:nvSpPr>
          <p:cNvPr id="11" name="TextBox 10">
            <a:extLst>
              <a:ext uri="{FF2B5EF4-FFF2-40B4-BE49-F238E27FC236}">
                <a16:creationId xmlns:a16="http://schemas.microsoft.com/office/drawing/2014/main" id="{0A433F41-DB5E-A938-A72A-91ED291B88EA}"/>
              </a:ext>
            </a:extLst>
          </p:cNvPr>
          <p:cNvSpPr txBox="1"/>
          <p:nvPr/>
        </p:nvSpPr>
        <p:spPr>
          <a:xfrm>
            <a:off x="444435" y="5086004"/>
            <a:ext cx="11068692" cy="369332"/>
          </a:xfrm>
          <a:prstGeom prst="rect">
            <a:avLst/>
          </a:prstGeom>
          <a:noFill/>
        </p:spPr>
        <p:txBody>
          <a:bodyPr wrap="square" rtlCol="0">
            <a:spAutoFit/>
          </a:bodyPr>
          <a:lstStyle/>
          <a:p>
            <a:pPr marL="342891" indent="-342891">
              <a:buAutoNum type="alphaUcParenR"/>
            </a:pPr>
            <a:endParaRPr lang="en-GB" dirty="0">
              <a:solidFill>
                <a:srgbClr val="FFFF00"/>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29EC55C5-1BC4-3747-DECD-CB362C8ED8C7}"/>
              </a:ext>
            </a:extLst>
          </p:cNvPr>
          <p:cNvSpPr txBox="1"/>
          <p:nvPr/>
        </p:nvSpPr>
        <p:spPr>
          <a:xfrm>
            <a:off x="585216" y="1404519"/>
            <a:ext cx="10163251" cy="4401205"/>
          </a:xfrm>
          <a:prstGeom prst="rect">
            <a:avLst/>
          </a:prstGeom>
          <a:noFill/>
        </p:spPr>
        <p:txBody>
          <a:bodyPr wrap="square" rtlCol="0">
            <a:spAutoFit/>
          </a:bodyPr>
          <a:lstStyle/>
          <a:p>
            <a:r>
              <a:rPr lang="cy-GB" sz="2000" b="1">
                <a:solidFill>
                  <a:schemeClr val="bg1"/>
                </a:solidFill>
                <a:latin typeface="Calibri" panose="020F0502020204030204" pitchFamily="34" charset="0"/>
                <a:ea typeface="Calibri" panose="020F0502020204030204" pitchFamily="34" charset="0"/>
                <a:cs typeface="Calibri" panose="020F0502020204030204" pitchFamily="34" charset="0"/>
              </a:rPr>
              <a:t>Erbyn pa ddyddiad y mae angen i fyfyrwyr lofnodi eu cytundeb dysgu er mwyn bod yn gymwys ar gyfer y bonws ym mis Ionawr?</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Mae angen i fyfyrwyr lofnodi eu cytundeb dysgu erbyn 2 Rhagfyr.</a:t>
            </a:r>
          </a:p>
          <a:p>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cy-GB" sz="2000" b="1">
                <a:solidFill>
                  <a:schemeClr val="bg1"/>
                </a:solidFill>
                <a:latin typeface="Calibri" panose="020F0502020204030204" pitchFamily="34" charset="0"/>
                <a:ea typeface="Calibri" panose="020F0502020204030204" pitchFamily="34" charset="0"/>
                <a:cs typeface="Calibri" panose="020F0502020204030204" pitchFamily="34" charset="0"/>
              </a:rPr>
              <a:t>Os oes angen i chi roi mynediad i aelod newydd o staff i'r porth, beth ddylech chi ei wneud? </a:t>
            </a:r>
          </a:p>
          <a:p>
            <a:endPar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Gallwch greu defnyddiwr newydd yn adran cynnal a chadw'r porth. Dylech hefyd derfynu unrhyw ddefnyddwyr nad oes angen mynediad arnynt mwyach.</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cy-GB" sz="2000" b="1">
                <a:solidFill>
                  <a:schemeClr val="bg1"/>
                </a:solidFill>
                <a:latin typeface="Calibri" panose="020F0502020204030204" pitchFamily="34" charset="0"/>
                <a:ea typeface="Calibri" panose="020F0502020204030204" pitchFamily="34" charset="0"/>
                <a:cs typeface="Calibri" panose="020F0502020204030204" pitchFamily="34" charset="0"/>
              </a:rPr>
              <a:t>Faint all myfyriwr fod yn absennol cyn iddo ddechrau effeithio ar ei LCA?</a:t>
            </a:r>
          </a:p>
          <a:p>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80990" indent="-38099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Yn ôl y canllawiau, nid oes terfyn ar sawl gwaith y gall myfyriwr fod i ffwrdd yn sâl cyn belled â'ch bod yn hyderus bod y salwch yn ddilys.</a:t>
            </a:r>
          </a:p>
        </p:txBody>
      </p:sp>
    </p:spTree>
    <p:extLst>
      <p:ext uri="{BB962C8B-B14F-4D97-AF65-F5344CB8AC3E}">
        <p14:creationId xmlns:p14="http://schemas.microsoft.com/office/powerpoint/2010/main" val="253817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861E-077F-4448-B709-188225F69581}"/>
              </a:ext>
            </a:extLst>
          </p:cNvPr>
          <p:cNvSpPr>
            <a:spLocks noGrp="1"/>
          </p:cNvSpPr>
          <p:nvPr>
            <p:ph type="title" idx="4294967295"/>
          </p:nvPr>
        </p:nvSpPr>
        <p:spPr>
          <a:xfrm>
            <a:off x="329184" y="234950"/>
            <a:ext cx="7022592" cy="652463"/>
          </a:xfrm>
        </p:spPr>
        <p:txBody>
          <a:bodyPr>
            <a:noAutofit/>
          </a:bodyPr>
          <a:lstStyle/>
          <a:p>
            <a:r>
              <a:rPr lang="cy-GB" sz="4000" b="1">
                <a:solidFill>
                  <a:srgbClr val="ABE338"/>
                </a:solidFill>
                <a:latin typeface="Helvetica" panose="020B0604020202020204" pitchFamily="34" charset="0"/>
                <a:cs typeface="Helvetica" panose="020B0604020202020204" pitchFamily="34" charset="0"/>
              </a:rPr>
              <a:t>Dileu, Atal neu Wahardd </a:t>
            </a:r>
          </a:p>
        </p:txBody>
      </p:sp>
      <p:sp>
        <p:nvSpPr>
          <p:cNvPr id="4" name="Text Placeholder 3">
            <a:extLst>
              <a:ext uri="{FF2B5EF4-FFF2-40B4-BE49-F238E27FC236}">
                <a16:creationId xmlns:a16="http://schemas.microsoft.com/office/drawing/2014/main" id="{656841D1-0890-4365-A573-74F2F16E5B9C}"/>
              </a:ext>
            </a:extLst>
          </p:cNvPr>
          <p:cNvSpPr>
            <a:spLocks noGrp="1"/>
          </p:cNvSpPr>
          <p:nvPr>
            <p:ph type="body" sz="half" idx="4294967295"/>
          </p:nvPr>
        </p:nvSpPr>
        <p:spPr>
          <a:xfrm>
            <a:off x="609366" y="4809744"/>
            <a:ext cx="1696280" cy="1308481"/>
          </a:xfrm>
        </p:spPr>
        <p:txBody>
          <a:bodyPr>
            <a:normAutofit/>
          </a:bodyPr>
          <a:lstStyle/>
          <a:p>
            <a:pPr marL="0" indent="0">
              <a:buNone/>
            </a:pPr>
            <a:r>
              <a:rPr lang="cy-GB" sz="2400">
                <a:solidFill>
                  <a:schemeClr val="bg1"/>
                </a:solidFill>
                <a:latin typeface="+mn-lt"/>
                <a:ea typeface="MS Mincho" panose="02020609040205080304" pitchFamily="49" charset="-128"/>
                <a:cs typeface="Helvetica" panose="020B0604020202020204" pitchFamily="34" charset="0"/>
              </a:rPr>
              <a:t>           </a:t>
            </a:r>
            <a:r>
              <a:rPr lang="cy-GB" sz="2400">
                <a:solidFill>
                  <a:schemeClr val="bg1"/>
                </a:solidFill>
                <a:latin typeface="Helvetica" panose="020B0604020202020204" pitchFamily="34" charset="0"/>
                <a:ea typeface="MS Mincho" panose="02020609040205080304" pitchFamily="49" charset="-128"/>
                <a:cs typeface="Helvetica" panose="020B0604020202020204" pitchFamily="34" charset="0"/>
              </a:rPr>
              <a:t>Gwahardd</a:t>
            </a:r>
          </a:p>
        </p:txBody>
      </p:sp>
      <p:sp>
        <p:nvSpPr>
          <p:cNvPr id="6" name="TextBox 5">
            <a:extLst>
              <a:ext uri="{FF2B5EF4-FFF2-40B4-BE49-F238E27FC236}">
                <a16:creationId xmlns:a16="http://schemas.microsoft.com/office/drawing/2014/main" id="{4A01DA16-CD53-48E4-823A-64CBB2CB0888}"/>
              </a:ext>
            </a:extLst>
          </p:cNvPr>
          <p:cNvSpPr txBox="1"/>
          <p:nvPr/>
        </p:nvSpPr>
        <p:spPr>
          <a:xfrm>
            <a:off x="562983" y="1620077"/>
            <a:ext cx="1789045" cy="461665"/>
          </a:xfrm>
          <a:prstGeom prst="rect">
            <a:avLst/>
          </a:prstGeom>
          <a:noFill/>
        </p:spPr>
        <p:txBody>
          <a:bodyPr wrap="square" rtlCol="0">
            <a:spAutoFit/>
          </a:bodyPr>
          <a:lstStyle/>
          <a:p>
            <a:r>
              <a:rPr lang="cy-GB" sz="2400">
                <a:solidFill>
                  <a:schemeClr val="bg1"/>
                </a:solidFill>
                <a:latin typeface="Helvetica" panose="020B0604020202020204" pitchFamily="34" charset="0"/>
                <a:cs typeface="Helvetica" panose="020B0604020202020204" pitchFamily="34" charset="0"/>
              </a:rPr>
              <a:t>Dileu</a:t>
            </a:r>
          </a:p>
        </p:txBody>
      </p:sp>
      <p:sp>
        <p:nvSpPr>
          <p:cNvPr id="8" name="Arrow: Right 7">
            <a:extLst>
              <a:ext uri="{FF2B5EF4-FFF2-40B4-BE49-F238E27FC236}">
                <a16:creationId xmlns:a16="http://schemas.microsoft.com/office/drawing/2014/main" id="{6FD50A69-CA55-4D99-AB46-9E67F977DC85}"/>
              </a:ext>
            </a:extLst>
          </p:cNvPr>
          <p:cNvSpPr/>
          <p:nvPr/>
        </p:nvSpPr>
        <p:spPr>
          <a:xfrm>
            <a:off x="2305645" y="1620077"/>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BE338"/>
              </a:solidFill>
            </a:endParaRPr>
          </a:p>
        </p:txBody>
      </p:sp>
      <p:sp>
        <p:nvSpPr>
          <p:cNvPr id="9" name="TextBox 8">
            <a:extLst>
              <a:ext uri="{FF2B5EF4-FFF2-40B4-BE49-F238E27FC236}">
                <a16:creationId xmlns:a16="http://schemas.microsoft.com/office/drawing/2014/main" id="{C50A727F-9A2D-4E0A-9347-324EBE018149}"/>
              </a:ext>
            </a:extLst>
          </p:cNvPr>
          <p:cNvSpPr txBox="1"/>
          <p:nvPr/>
        </p:nvSpPr>
        <p:spPr>
          <a:xfrm>
            <a:off x="5016182" y="1495031"/>
            <a:ext cx="5998181" cy="707886"/>
          </a:xfrm>
          <a:prstGeom prst="rect">
            <a:avLst/>
          </a:prstGeom>
          <a:noFill/>
        </p:spPr>
        <p:txBody>
          <a:bodyPr wrap="square" rtlCol="0">
            <a:spAutoFit/>
          </a:bodyPr>
          <a:lstStyle/>
          <a:p>
            <a:r>
              <a:rPr lang="cy-GB" sz="2000">
                <a:solidFill>
                  <a:schemeClr val="bg1"/>
                </a:solidFill>
                <a:latin typeface="Helvetica" panose="020B0604020202020204" pitchFamily="34" charset="0"/>
                <a:cs typeface="Helvetica" panose="020B0604020202020204" pitchFamily="34" charset="0"/>
              </a:rPr>
              <a:t>Dim ond os NAD yw myfyriwr wedi llofnodi cytundeb dysgu y dylid defnyddio dileu</a:t>
            </a:r>
          </a:p>
        </p:txBody>
      </p:sp>
      <p:sp>
        <p:nvSpPr>
          <p:cNvPr id="10" name="TextBox 9">
            <a:extLst>
              <a:ext uri="{FF2B5EF4-FFF2-40B4-BE49-F238E27FC236}">
                <a16:creationId xmlns:a16="http://schemas.microsoft.com/office/drawing/2014/main" id="{179747D9-0605-40D7-9C2B-D563AB0E5E44}"/>
              </a:ext>
            </a:extLst>
          </p:cNvPr>
          <p:cNvSpPr txBox="1"/>
          <p:nvPr/>
        </p:nvSpPr>
        <p:spPr>
          <a:xfrm>
            <a:off x="609365" y="3167398"/>
            <a:ext cx="1696280" cy="461665"/>
          </a:xfrm>
          <a:prstGeom prst="rect">
            <a:avLst/>
          </a:prstGeom>
          <a:noFill/>
        </p:spPr>
        <p:txBody>
          <a:bodyPr wrap="square" rtlCol="0">
            <a:spAutoFit/>
          </a:bodyPr>
          <a:lstStyle/>
          <a:p>
            <a:r>
              <a:rPr lang="cy-GB" sz="2400">
                <a:solidFill>
                  <a:schemeClr val="bg1"/>
                </a:solidFill>
                <a:latin typeface="Helvetica" panose="020B0604020202020204" pitchFamily="34" charset="0"/>
                <a:cs typeface="Helvetica" panose="020B0604020202020204" pitchFamily="34" charset="0"/>
              </a:rPr>
              <a:t>Atal</a:t>
            </a:r>
          </a:p>
        </p:txBody>
      </p:sp>
      <p:sp>
        <p:nvSpPr>
          <p:cNvPr id="11" name="Arrow: Right 10">
            <a:extLst>
              <a:ext uri="{FF2B5EF4-FFF2-40B4-BE49-F238E27FC236}">
                <a16:creationId xmlns:a16="http://schemas.microsoft.com/office/drawing/2014/main" id="{D8B5D07D-8D4A-4139-8A76-B15939CCD46D}"/>
              </a:ext>
            </a:extLst>
          </p:cNvPr>
          <p:cNvSpPr/>
          <p:nvPr/>
        </p:nvSpPr>
        <p:spPr>
          <a:xfrm>
            <a:off x="2352028" y="3167398"/>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DC2D926-A96B-46B0-8836-CAD3E3A289D5}"/>
              </a:ext>
            </a:extLst>
          </p:cNvPr>
          <p:cNvSpPr txBox="1"/>
          <p:nvPr/>
        </p:nvSpPr>
        <p:spPr>
          <a:xfrm>
            <a:off x="5029199" y="2890398"/>
            <a:ext cx="6317674" cy="1015663"/>
          </a:xfrm>
          <a:prstGeom prst="rect">
            <a:avLst/>
          </a:prstGeom>
          <a:noFill/>
        </p:spPr>
        <p:txBody>
          <a:bodyPr wrap="square" rtlCol="0">
            <a:spAutoFit/>
          </a:bodyPr>
          <a:lstStyle/>
          <a:p>
            <a:r>
              <a:rPr lang="cy-GB" sz="2000">
                <a:solidFill>
                  <a:schemeClr val="bg1"/>
                </a:solidFill>
                <a:latin typeface="Helvetica" panose="020B0604020202020204" pitchFamily="34" charset="0"/>
                <a:cs typeface="Helvetica" panose="020B0604020202020204" pitchFamily="34" charset="0"/>
              </a:rPr>
              <a:t>Os bydd myfyriwr yn gadael yr LC yn barhaol, rhaid i chi atal y Cytundeb LCA. Nid oes angen i chi gofnodi presenoldeb mwyach, ac ni fyddwn yn gwneud unrhyw daliadau pellach</a:t>
            </a:r>
          </a:p>
        </p:txBody>
      </p:sp>
      <p:sp>
        <p:nvSpPr>
          <p:cNvPr id="13" name="Arrow: Right 12">
            <a:extLst>
              <a:ext uri="{FF2B5EF4-FFF2-40B4-BE49-F238E27FC236}">
                <a16:creationId xmlns:a16="http://schemas.microsoft.com/office/drawing/2014/main" id="{FE95D189-B14C-4202-86A2-35786BEC4BFC}"/>
              </a:ext>
            </a:extLst>
          </p:cNvPr>
          <p:cNvSpPr/>
          <p:nvPr/>
        </p:nvSpPr>
        <p:spPr>
          <a:xfrm>
            <a:off x="2352028" y="5076319"/>
            <a:ext cx="2173356" cy="52322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6FFF42D-D35D-4A68-AD7E-70B18D2FEB5A}"/>
              </a:ext>
            </a:extLst>
          </p:cNvPr>
          <p:cNvSpPr txBox="1"/>
          <p:nvPr/>
        </p:nvSpPr>
        <p:spPr>
          <a:xfrm>
            <a:off x="5016182" y="4701249"/>
            <a:ext cx="6109856" cy="1323439"/>
          </a:xfrm>
          <a:prstGeom prst="rect">
            <a:avLst/>
          </a:prstGeom>
          <a:noFill/>
        </p:spPr>
        <p:txBody>
          <a:bodyPr wrap="square" rtlCol="0">
            <a:spAutoFit/>
          </a:bodyPr>
          <a:lstStyle/>
          <a:p>
            <a:r>
              <a:rPr lang="cy-GB" sz="2000">
                <a:solidFill>
                  <a:schemeClr val="bg1"/>
                </a:solidFill>
                <a:latin typeface="Helvetica" panose="020B0604020202020204" pitchFamily="34" charset="0"/>
                <a:cs typeface="Helvetica" panose="020B0604020202020204" pitchFamily="34" charset="0"/>
              </a:rPr>
              <a:t>Defnyddir ar gyfer myfyrwyr sy'n absennol yn y tymor hir o </a:t>
            </a:r>
          </a:p>
          <a:p>
            <a:r>
              <a:rPr lang="cy-GB" sz="2000">
                <a:solidFill>
                  <a:schemeClr val="bg1"/>
                </a:solidFill>
                <a:latin typeface="Helvetica" panose="020B0604020202020204" pitchFamily="34" charset="0"/>
                <a:cs typeface="Helvetica" panose="020B0604020202020204" pitchFamily="34" charset="0"/>
              </a:rPr>
              <a:t>LC ac nid ydych chi'n siŵr a fydd eu habsenoldeb yn barhaol. Gallwch ail-actifadu’r Cytundeb LCA os byddant yn dychwelyd </a:t>
            </a:r>
          </a:p>
        </p:txBody>
      </p:sp>
    </p:spTree>
    <p:extLst>
      <p:ext uri="{BB962C8B-B14F-4D97-AF65-F5344CB8AC3E}">
        <p14:creationId xmlns:p14="http://schemas.microsoft.com/office/powerpoint/2010/main" val="254854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7EF437-82B2-0CF4-A264-7CD0730FC4AF}"/>
              </a:ext>
            </a:extLst>
          </p:cNvPr>
          <p:cNvSpPr>
            <a:spLocks noGrp="1"/>
          </p:cNvSpPr>
          <p:nvPr>
            <p:ph type="body" sz="quarter" idx="11"/>
          </p:nvPr>
        </p:nvSpPr>
        <p:spPr>
          <a:xfrm>
            <a:off x="655093" y="1463040"/>
            <a:ext cx="6522947" cy="4471416"/>
          </a:xfrm>
        </p:spPr>
        <p:txBody>
          <a:bodyPr/>
          <a:lstStyle/>
          <a:p>
            <a:pPr marL="457200" indent="-457200">
              <a:buFont typeface="Arial" panose="020B0604020202020204" pitchFamily="34" charset="0"/>
              <a:buChar char="•"/>
            </a:pPr>
            <a:endParaRPr lang="en-GB" sz="20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Adroddiadau safonau gwasanaeth</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Hyrwyddo LCA/GDLlC</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Cais ar-lein </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Cwestiynau cyffredin</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Cynnwys y Cytundeb Dysgu</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Paratoi ar gyfer blwyddyn academaidd (AY) 2026/27</a:t>
            </a:r>
          </a:p>
          <a:p>
            <a:pPr marL="457200" indent="-457200">
              <a:buFont typeface="Arial" panose="020B0604020202020204" pitchFamily="34" charset="0"/>
              <a:buChar char="•"/>
            </a:pPr>
            <a:r>
              <a:rPr lang="cy-GB" sz="2000" b="0">
                <a:latin typeface="Calibri" panose="020F0502020204030204" pitchFamily="34" charset="0"/>
                <a:ea typeface="Calibri" panose="020F0502020204030204" pitchFamily="34" charset="0"/>
                <a:cs typeface="Calibri" panose="020F0502020204030204" pitchFamily="34" charset="0"/>
              </a:rPr>
              <a:t>Diweddariad gwasanaeth</a:t>
            </a:r>
          </a:p>
          <a:p>
            <a:endParaRPr lang="en-GB" sz="2000" dirty="0">
              <a:latin typeface="Helvetica" panose="020B0604020202020204" pitchFamily="34" charset="0"/>
              <a:cs typeface="Helvetica" panose="020B0604020202020204" pitchFamily="34" charset="0"/>
            </a:endParaRPr>
          </a:p>
          <a:p>
            <a:endParaRPr lang="en-GB" sz="2000" dirty="0"/>
          </a:p>
        </p:txBody>
      </p:sp>
      <p:sp>
        <p:nvSpPr>
          <p:cNvPr id="4" name="Title 3">
            <a:extLst>
              <a:ext uri="{FF2B5EF4-FFF2-40B4-BE49-F238E27FC236}">
                <a16:creationId xmlns:a16="http://schemas.microsoft.com/office/drawing/2014/main" id="{F2631D2F-5757-A6DD-5E3D-B4DC334E37B3}"/>
              </a:ext>
            </a:extLst>
          </p:cNvPr>
          <p:cNvSpPr>
            <a:spLocks noGrp="1"/>
          </p:cNvSpPr>
          <p:nvPr>
            <p:ph type="title"/>
          </p:nvPr>
        </p:nvSpPr>
        <p:spPr>
          <a:xfrm>
            <a:off x="655093" y="621793"/>
            <a:ext cx="5320834" cy="1024128"/>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Agenda</a:t>
            </a:r>
            <a:r>
              <a:rPr lang="cy-GB">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2" descr="Pensil yn Golygu Trefnlenni Agendâu Ysgrifenedig ...">
            <a:extLst>
              <a:ext uri="{FF2B5EF4-FFF2-40B4-BE49-F238E27FC236}">
                <a16:creationId xmlns:a16="http://schemas.microsoft.com/office/drawing/2014/main" id="{8FF52C50-F8A9-D20C-C483-CCF50BEEE229}"/>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8035" r="8035"/>
          <a:stretch>
            <a:fillRect/>
          </a:stretch>
        </p:blipFill>
        <p:spPr bwMode="auto">
          <a:xfrm>
            <a:off x="8639175" y="2219325"/>
            <a:ext cx="2897732" cy="279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7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01DA16-CD53-48E4-823A-64CBB2CB0888}"/>
              </a:ext>
            </a:extLst>
          </p:cNvPr>
          <p:cNvSpPr txBox="1"/>
          <p:nvPr/>
        </p:nvSpPr>
        <p:spPr>
          <a:xfrm>
            <a:off x="516600" y="1979669"/>
            <a:ext cx="1789045" cy="400110"/>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Dileu</a:t>
            </a:r>
          </a:p>
        </p:txBody>
      </p:sp>
      <p:sp>
        <p:nvSpPr>
          <p:cNvPr id="8" name="Arrow: Right 7">
            <a:extLst>
              <a:ext uri="{FF2B5EF4-FFF2-40B4-BE49-F238E27FC236}">
                <a16:creationId xmlns:a16="http://schemas.microsoft.com/office/drawing/2014/main" id="{6FD50A69-CA55-4D99-AB46-9E67F977DC85}"/>
              </a:ext>
            </a:extLst>
          </p:cNvPr>
          <p:cNvSpPr/>
          <p:nvPr/>
        </p:nvSpPr>
        <p:spPr>
          <a:xfrm>
            <a:off x="2305646" y="1943241"/>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50A727F-9A2D-4E0A-9347-324EBE018149}"/>
              </a:ext>
            </a:extLst>
          </p:cNvPr>
          <p:cNvSpPr txBox="1"/>
          <p:nvPr/>
        </p:nvSpPr>
        <p:spPr>
          <a:xfrm>
            <a:off x="5055196" y="1833559"/>
            <a:ext cx="6434545" cy="707886"/>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Dim ond os nad ydynt wedi llofnodi cytundeb dysgu y dylech chi ddileu myfyriwr.</a:t>
            </a:r>
          </a:p>
        </p:txBody>
      </p:sp>
      <p:sp>
        <p:nvSpPr>
          <p:cNvPr id="10" name="TextBox 9">
            <a:extLst>
              <a:ext uri="{FF2B5EF4-FFF2-40B4-BE49-F238E27FC236}">
                <a16:creationId xmlns:a16="http://schemas.microsoft.com/office/drawing/2014/main" id="{179747D9-0605-40D7-9C2B-D563AB0E5E44}"/>
              </a:ext>
            </a:extLst>
          </p:cNvPr>
          <p:cNvSpPr txBox="1"/>
          <p:nvPr/>
        </p:nvSpPr>
        <p:spPr>
          <a:xfrm>
            <a:off x="468173" y="3415044"/>
            <a:ext cx="1696280" cy="400110"/>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Atal</a:t>
            </a:r>
          </a:p>
        </p:txBody>
      </p:sp>
      <p:sp>
        <p:nvSpPr>
          <p:cNvPr id="11" name="Arrow: Right 10">
            <a:extLst>
              <a:ext uri="{FF2B5EF4-FFF2-40B4-BE49-F238E27FC236}">
                <a16:creationId xmlns:a16="http://schemas.microsoft.com/office/drawing/2014/main" id="{D8B5D07D-8D4A-4139-8A76-B15939CCD46D}"/>
              </a:ext>
            </a:extLst>
          </p:cNvPr>
          <p:cNvSpPr/>
          <p:nvPr/>
        </p:nvSpPr>
        <p:spPr>
          <a:xfrm>
            <a:off x="2305646" y="3379251"/>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DC2D926-A96B-46B0-8836-CAD3E3A289D5}"/>
              </a:ext>
            </a:extLst>
          </p:cNvPr>
          <p:cNvSpPr txBox="1"/>
          <p:nvPr/>
        </p:nvSpPr>
        <p:spPr>
          <a:xfrm>
            <a:off x="5016183" y="3013509"/>
            <a:ext cx="6460543" cy="1323439"/>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Os bydd myfyriwr yn gadael yr Canolfan Ddysgu yn barhaol, rhaid i chi atal y Cytundeb LCA. Bydd hyn yn rhoi stop ar gofnod y myfyriwr. Yna does dim angen i chi gofnodi presenoldeb mwyach, ac ni fydd unrhyw daliadau pellach yn cael eu gwneud.</a:t>
            </a:r>
          </a:p>
        </p:txBody>
      </p:sp>
      <p:sp>
        <p:nvSpPr>
          <p:cNvPr id="13" name="Arrow: Right 12">
            <a:extLst>
              <a:ext uri="{FF2B5EF4-FFF2-40B4-BE49-F238E27FC236}">
                <a16:creationId xmlns:a16="http://schemas.microsoft.com/office/drawing/2014/main" id="{FE95D189-B14C-4202-86A2-35786BEC4BFC}"/>
              </a:ext>
            </a:extLst>
          </p:cNvPr>
          <p:cNvSpPr/>
          <p:nvPr/>
        </p:nvSpPr>
        <p:spPr>
          <a:xfrm>
            <a:off x="2305646" y="5209122"/>
            <a:ext cx="2173356" cy="5232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6FFF42D-D35D-4A68-AD7E-70B18D2FEB5A}"/>
              </a:ext>
            </a:extLst>
          </p:cNvPr>
          <p:cNvSpPr txBox="1"/>
          <p:nvPr/>
        </p:nvSpPr>
        <p:spPr>
          <a:xfrm>
            <a:off x="5029199" y="4809013"/>
            <a:ext cx="6460543" cy="1323439"/>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Dylech wahardd Cytundebau LCA ar gyfer myfyrwyr sy'n absennol o'r ganolfan ddysgu am gyfnod hir ac nad ydych yn siŵr a fydd eu habsenoldeb yn barhaol. Yna gallwch ail-actifadu'r Cytundeb LCA os ydyn nhw'n dychwelyd.</a:t>
            </a:r>
          </a:p>
        </p:txBody>
      </p:sp>
      <p:sp>
        <p:nvSpPr>
          <p:cNvPr id="5" name="TextBox 4">
            <a:extLst>
              <a:ext uri="{FF2B5EF4-FFF2-40B4-BE49-F238E27FC236}">
                <a16:creationId xmlns:a16="http://schemas.microsoft.com/office/drawing/2014/main" id="{D3005225-72D5-AD4A-FECB-E4E3C3AA40FD}"/>
              </a:ext>
            </a:extLst>
          </p:cNvPr>
          <p:cNvSpPr txBox="1"/>
          <p:nvPr/>
        </p:nvSpPr>
        <p:spPr>
          <a:xfrm>
            <a:off x="468173" y="938752"/>
            <a:ext cx="11021568" cy="400110"/>
          </a:xfrm>
          <a:prstGeom prst="rect">
            <a:avLst/>
          </a:prstGeom>
          <a:noFill/>
        </p:spPr>
        <p:txBody>
          <a:bodyPr wrap="square">
            <a:spAutoFit/>
          </a:bodyPr>
          <a:lstStyle/>
          <a:p>
            <a:r>
              <a:rPr lang="cy-GB" sz="2000" b="1">
                <a:solidFill>
                  <a:schemeClr val="bg1"/>
                </a:solidFill>
                <a:latin typeface="Calibri" panose="020F0502020204030204" pitchFamily="34" charset="0"/>
                <a:ea typeface="Calibri" panose="020F0502020204030204" pitchFamily="34" charset="0"/>
                <a:cs typeface="Calibri" panose="020F0502020204030204" pitchFamily="34" charset="0"/>
              </a:rPr>
              <a:t>O dan ba amgylchiadau ddylwn i ddefnyddio dileu, atal, gwahardd?</a:t>
            </a:r>
          </a:p>
        </p:txBody>
      </p:sp>
      <p:sp>
        <p:nvSpPr>
          <p:cNvPr id="2" name="TextBox 1">
            <a:extLst>
              <a:ext uri="{FF2B5EF4-FFF2-40B4-BE49-F238E27FC236}">
                <a16:creationId xmlns:a16="http://schemas.microsoft.com/office/drawing/2014/main" id="{828C4934-9001-9182-6E03-551461B4838F}"/>
              </a:ext>
            </a:extLst>
          </p:cNvPr>
          <p:cNvSpPr txBox="1"/>
          <p:nvPr/>
        </p:nvSpPr>
        <p:spPr>
          <a:xfrm>
            <a:off x="516600" y="5270677"/>
            <a:ext cx="1696280" cy="400110"/>
          </a:xfrm>
          <a:prstGeom prst="rect">
            <a:avLst/>
          </a:prstGeom>
          <a:noFill/>
        </p:spPr>
        <p:txBody>
          <a:bodyPr wrap="square" rtlCol="0">
            <a:spAutoFit/>
          </a:bodyPr>
          <a:lstStyle/>
          <a:p>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Gwahardd</a:t>
            </a:r>
          </a:p>
        </p:txBody>
      </p:sp>
    </p:spTree>
    <p:extLst>
      <p:ext uri="{BB962C8B-B14F-4D97-AF65-F5344CB8AC3E}">
        <p14:creationId xmlns:p14="http://schemas.microsoft.com/office/powerpoint/2010/main" val="372861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A89A93-6DE9-5EA2-1F23-DB9EFBC31CE0}"/>
              </a:ext>
            </a:extLst>
          </p:cNvPr>
          <p:cNvSpPr>
            <a:spLocks noGrp="1"/>
          </p:cNvSpPr>
          <p:nvPr>
            <p:ph type="body" sz="quarter" idx="4294967295"/>
          </p:nvPr>
        </p:nvSpPr>
        <p:spPr>
          <a:xfrm>
            <a:off x="415636" y="1384300"/>
            <a:ext cx="7141372" cy="2197100"/>
          </a:xfrm>
          <a:prstGeom prst="rect">
            <a:avLst/>
          </a:prstGeom>
        </p:spPr>
        <p:txBody>
          <a:bodyPr/>
          <a:lstStyle/>
          <a:p>
            <a:pPr marL="0" lvl="0" indent="0">
              <a:buNone/>
            </a:pPr>
            <a:r>
              <a:rPr lang="cy-GB" sz="2000"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cy-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Gwelliannau a gyflawnwyd</a:t>
            </a:r>
          </a:p>
          <a:p>
            <a:pPr lvl="1"/>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Tystiolaeth a gwybodaeth goll wedi'u hychwanegu at Borth yr </a:t>
            </a:r>
            <a:r>
              <a:rPr lang="cy-GB" sz="2000" b="0" dirty="0" err="1">
                <a:solidFill>
                  <a:schemeClr val="bg1"/>
                </a:solidFill>
                <a:latin typeface="Calibri" panose="020F0502020204030204" pitchFamily="34" charset="0"/>
                <a:ea typeface="Calibri" panose="020F0502020204030204" pitchFamily="34" charset="0"/>
                <a:cs typeface="Calibri" panose="020F0502020204030204" pitchFamily="34" charset="0"/>
              </a:rPr>
              <a:t>LC</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 – 26 Ionawr</a:t>
            </a:r>
          </a:p>
          <a:p>
            <a:pPr lvl="1"/>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Dileu'r cyfyngiad ar ddefnyddwyr </a:t>
            </a:r>
            <a:r>
              <a:rPr lang="cy-GB" sz="2000" b="0" dirty="0" err="1">
                <a:solidFill>
                  <a:schemeClr val="bg1"/>
                </a:solidFill>
                <a:latin typeface="Calibri" panose="020F0502020204030204" pitchFamily="34" charset="0"/>
                <a:ea typeface="Calibri" panose="020F0502020204030204" pitchFamily="34" charset="0"/>
                <a:cs typeface="Calibri" panose="020F0502020204030204" pitchFamily="34" charset="0"/>
              </a:rPr>
              <a:t>LC</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 rhag gallu diweddaru </a:t>
            </a:r>
            <a:r>
              <a:rPr lang="cy-GB" sz="2000" b="0" dirty="0" err="1">
                <a:solidFill>
                  <a:schemeClr val="bg1"/>
                </a:solidFill>
                <a:latin typeface="Calibri" panose="020F0502020204030204" pitchFamily="34" charset="0"/>
                <a:ea typeface="Calibri" panose="020F0502020204030204" pitchFamily="34" charset="0"/>
                <a:cs typeface="Calibri" panose="020F0502020204030204" pitchFamily="34" charset="0"/>
              </a:rPr>
              <a:t>ceisaidau</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 blwyddyn academaidd flaenorol – Medi 25</a:t>
            </a:r>
          </a:p>
          <a:p>
            <a:pPr lvl="1"/>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Dangosydd Amgylchiadau Esgusodol ar sgrin rhestr </a:t>
            </a: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d</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asgau </a:t>
            </a: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p</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resenoldeb </a:t>
            </a:r>
            <a:r>
              <a:rPr lang="cy-GB" sz="2000" b="0" dirty="0" err="1">
                <a:solidFill>
                  <a:schemeClr val="bg1"/>
                </a:solidFill>
                <a:latin typeface="Calibri" panose="020F0502020204030204" pitchFamily="34" charset="0"/>
                <a:ea typeface="Calibri" panose="020F0502020204030204" pitchFamily="34" charset="0"/>
                <a:cs typeface="Calibri" panose="020F0502020204030204" pitchFamily="34" charset="0"/>
              </a:rPr>
              <a:t>LCA</a:t>
            </a:r>
            <a:r>
              <a:rPr lang="cy-GB" sz="2000" b="0" dirty="0">
                <a:solidFill>
                  <a:schemeClr val="bg1"/>
                </a:solidFill>
                <a:latin typeface="Calibri" panose="020F0502020204030204" pitchFamily="34" charset="0"/>
                <a:ea typeface="Calibri" panose="020F0502020204030204" pitchFamily="34" charset="0"/>
                <a:cs typeface="Calibri" panose="020F0502020204030204" pitchFamily="34" charset="0"/>
              </a:rPr>
              <a:t> Cymru a GDLlC a sgrin cadarnhau presenoldeb – Awst 25</a:t>
            </a:r>
          </a:p>
          <a:p>
            <a:endParaRPr lang="en-GB" dirty="0"/>
          </a:p>
        </p:txBody>
      </p:sp>
      <p:sp>
        <p:nvSpPr>
          <p:cNvPr id="3" name="Title 2">
            <a:extLst>
              <a:ext uri="{FF2B5EF4-FFF2-40B4-BE49-F238E27FC236}">
                <a16:creationId xmlns:a16="http://schemas.microsoft.com/office/drawing/2014/main" id="{D02E12AB-FE36-4C2B-92EE-9F0CB7833BA1}"/>
              </a:ext>
            </a:extLst>
          </p:cNvPr>
          <p:cNvSpPr>
            <a:spLocks noGrp="1"/>
          </p:cNvSpPr>
          <p:nvPr>
            <p:ph type="title" idx="4294967295"/>
          </p:nvPr>
        </p:nvSpPr>
        <p:spPr>
          <a:xfrm>
            <a:off x="271697" y="377444"/>
            <a:ext cx="7097713" cy="7493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Gwelliannau system</a:t>
            </a:r>
          </a:p>
        </p:txBody>
      </p:sp>
      <p:pic>
        <p:nvPicPr>
          <p:cNvPr id="1026" name="Picture 2" descr="Danfoniadau a Dychweliadau | very.co.uk">
            <a:extLst>
              <a:ext uri="{FF2B5EF4-FFF2-40B4-BE49-F238E27FC236}">
                <a16:creationId xmlns:a16="http://schemas.microsoft.com/office/drawing/2014/main" id="{4A72FD13-F947-29DB-3714-503EC86FF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293" y="1231392"/>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58817DBD-F4B2-CCCC-0717-65DE142007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a:extLst>
              <a:ext uri="{FF2B5EF4-FFF2-40B4-BE49-F238E27FC236}">
                <a16:creationId xmlns:a16="http://schemas.microsoft.com/office/drawing/2014/main" id="{285F1A24-4DDD-75C5-E679-BA955656DEEB}"/>
              </a:ext>
            </a:extLst>
          </p:cNvPr>
          <p:cNvSpPr>
            <a:spLocks noChangeAspect="1" noChangeArrowheads="1"/>
          </p:cNvSpPr>
          <p:nvPr/>
        </p:nvSpPr>
        <p:spPr bwMode="auto">
          <a:xfrm>
            <a:off x="6096000" y="3429000"/>
            <a:ext cx="2197608" cy="21976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a:extLst>
              <a:ext uri="{FF2B5EF4-FFF2-40B4-BE49-F238E27FC236}">
                <a16:creationId xmlns:a16="http://schemas.microsoft.com/office/drawing/2014/main" id="{F13DB6B6-9E8E-4A91-B8BA-8C7BB7EEF2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a:extLst>
              <a:ext uri="{FF2B5EF4-FFF2-40B4-BE49-F238E27FC236}">
                <a16:creationId xmlns:a16="http://schemas.microsoft.com/office/drawing/2014/main" id="{0CAE0464-07C9-910F-D092-3FF2CC2D275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B8A97FC1-47FF-28A8-87A2-AC9D92271E96}"/>
              </a:ext>
            </a:extLst>
          </p:cNvPr>
          <p:cNvPicPr>
            <a:picLocks noChangeAspect="1"/>
          </p:cNvPicPr>
          <p:nvPr/>
        </p:nvPicPr>
        <p:blipFill>
          <a:blip r:embed="rId4"/>
          <a:srcRect l="21925" t="9493" r="22339" b="11974"/>
          <a:stretch/>
        </p:blipFill>
        <p:spPr>
          <a:xfrm>
            <a:off x="8446008" y="3276600"/>
            <a:ext cx="2148720" cy="3237186"/>
          </a:xfrm>
          <a:prstGeom prst="rect">
            <a:avLst/>
          </a:prstGeom>
        </p:spPr>
      </p:pic>
      <p:sp>
        <p:nvSpPr>
          <p:cNvPr id="9" name="TextBox 8">
            <a:extLst>
              <a:ext uri="{FF2B5EF4-FFF2-40B4-BE49-F238E27FC236}">
                <a16:creationId xmlns:a16="http://schemas.microsoft.com/office/drawing/2014/main" id="{1106DAAF-02EB-9503-C6DD-BEB13FF489D3}"/>
              </a:ext>
            </a:extLst>
          </p:cNvPr>
          <p:cNvSpPr txBox="1"/>
          <p:nvPr/>
        </p:nvSpPr>
        <p:spPr>
          <a:xfrm>
            <a:off x="655090" y="4285024"/>
            <a:ext cx="7141373" cy="1631216"/>
          </a:xfrm>
          <a:prstGeom prst="rect">
            <a:avLst/>
          </a:prstGeom>
          <a:noFill/>
        </p:spPr>
        <p:txBody>
          <a:bodyPr wrap="square" rtlCol="0">
            <a:spAutoFit/>
          </a:bodyPr>
          <a:lstStyle/>
          <a:p>
            <a:r>
              <a:rPr lang="cy-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Gwelliannau ar ein rhestr ddymuniadau </a:t>
            </a:r>
          </a:p>
          <a:p>
            <a:pPr marL="342900" indent="-342900">
              <a:buFont typeface="Arial" panose="020B0604020202020204" pitchFamily="34" charset="0"/>
              <a:buChar char="•"/>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Ailosod dyddiau cyfartalog – Os yw cais yn aros am wybodaeth, bod y diwrnodau cyfartalog yn dal i gyfrif (fel arfer pan fyddant mewn gwiriad sampl)</a:t>
            </a:r>
          </a:p>
          <a:p>
            <a:pPr marL="342900" indent="-342900">
              <a:buFont typeface="Arial" panose="020B0604020202020204" pitchFamily="34" charset="0"/>
              <a:buChar char="•"/>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GDLlC i adlewyrchu </a:t>
            </a:r>
            <a:r>
              <a:rPr lang="cy-GB"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LCA</a:t>
            </a: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 (ychwanegu cysylltiadau a thynnu rhai)</a:t>
            </a:r>
          </a:p>
        </p:txBody>
      </p:sp>
    </p:spTree>
    <p:extLst>
      <p:ext uri="{BB962C8B-B14F-4D97-AF65-F5344CB8AC3E}">
        <p14:creationId xmlns:p14="http://schemas.microsoft.com/office/powerpoint/2010/main" val="23145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4D2E-A455-F7CA-67DF-F68E24B793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4F7512-7A97-970F-165C-B7334A00EDB0}"/>
              </a:ext>
            </a:extLst>
          </p:cNvPr>
          <p:cNvSpPr>
            <a:spLocks noGrp="1"/>
          </p:cNvSpPr>
          <p:nvPr>
            <p:ph type="title"/>
          </p:nvPr>
        </p:nvSpPr>
        <p:spPr>
          <a:xfrm>
            <a:off x="723331" y="2789828"/>
            <a:ext cx="5944888" cy="889131"/>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Cytundebau Dysgu</a:t>
            </a:r>
          </a:p>
        </p:txBody>
      </p:sp>
    </p:spTree>
    <p:extLst>
      <p:ext uri="{BB962C8B-B14F-4D97-AF65-F5344CB8AC3E}">
        <p14:creationId xmlns:p14="http://schemas.microsoft.com/office/powerpoint/2010/main" val="1347501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E42F8-2712-19CF-1FDF-FDF1D32F4E38}"/>
              </a:ext>
            </a:extLst>
          </p:cNvPr>
          <p:cNvSpPr txBox="1"/>
          <p:nvPr/>
        </p:nvSpPr>
        <p:spPr>
          <a:xfrm>
            <a:off x="262507" y="182881"/>
            <a:ext cx="7341451" cy="707886"/>
          </a:xfrm>
          <a:prstGeom prst="rect">
            <a:avLst/>
          </a:prstGeom>
          <a:noFill/>
        </p:spPr>
        <p:txBody>
          <a:bodyPr wrap="square" rtlCol="0">
            <a:spAutoFit/>
          </a:bodyPr>
          <a:lstStyle/>
          <a:p>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Adolygiad </a:t>
            </a:r>
            <a:r>
              <a:rPr lang="cy-GB" sz="4000" b="1" dirty="0" err="1">
                <a:solidFill>
                  <a:srgbClr val="ABE338"/>
                </a:solidFill>
                <a:latin typeface="Calibri" panose="020F0502020204030204" pitchFamily="34" charset="0"/>
                <a:ea typeface="Calibri" panose="020F0502020204030204" pitchFamily="34" charset="0"/>
                <a:cs typeface="Calibri" panose="020F0502020204030204" pitchFamily="34" charset="0"/>
              </a:rPr>
              <a:t>LCA</a:t>
            </a:r>
            <a:r>
              <a:rPr lang="cy-GB" sz="4000" b="1" dirty="0">
                <a:solidFill>
                  <a:srgbClr val="ABE338"/>
                </a:solidFill>
                <a:latin typeface="Calibri" panose="020F0502020204030204" pitchFamily="34" charset="0"/>
                <a:ea typeface="Calibri" panose="020F0502020204030204" pitchFamily="34" charset="0"/>
                <a:cs typeface="Calibri" panose="020F0502020204030204" pitchFamily="34" charset="0"/>
              </a:rPr>
              <a:t> Gorffennaf 2024</a:t>
            </a:r>
          </a:p>
        </p:txBody>
      </p:sp>
      <p:sp>
        <p:nvSpPr>
          <p:cNvPr id="4" name="Oval 3">
            <a:extLst>
              <a:ext uri="{FF2B5EF4-FFF2-40B4-BE49-F238E27FC236}">
                <a16:creationId xmlns:a16="http://schemas.microsoft.com/office/drawing/2014/main" id="{257B605A-256A-1E4D-6B3B-844BA04EFA40}"/>
              </a:ext>
            </a:extLst>
          </p:cNvPr>
          <p:cNvSpPr/>
          <p:nvPr/>
        </p:nvSpPr>
        <p:spPr>
          <a:xfrm>
            <a:off x="721895" y="2454440"/>
            <a:ext cx="4754880" cy="2040558"/>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a:latin typeface="Helvetica" panose="020B0604020202020204" pitchFamily="34" charset="0"/>
                <a:cs typeface="Helvetica" panose="020B0604020202020204" pitchFamily="34" charset="0"/>
              </a:rPr>
              <a:t>Rhaid i fyfyrwyr fod â phresenoldeb o 100%. Ni allant golli un cofrestriad nac un wers. Os byddant, ni chânt y taliad.</a:t>
            </a:r>
          </a:p>
        </p:txBody>
      </p:sp>
      <p:sp>
        <p:nvSpPr>
          <p:cNvPr id="5" name="Oval 4">
            <a:extLst>
              <a:ext uri="{FF2B5EF4-FFF2-40B4-BE49-F238E27FC236}">
                <a16:creationId xmlns:a16="http://schemas.microsoft.com/office/drawing/2014/main" id="{878B3CEB-C74A-C3FA-5BBD-546F12FC97FA}"/>
              </a:ext>
            </a:extLst>
          </p:cNvPr>
          <p:cNvSpPr/>
          <p:nvPr/>
        </p:nvSpPr>
        <p:spPr>
          <a:xfrm>
            <a:off x="5938786" y="2454440"/>
            <a:ext cx="5428649" cy="204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1400" dirty="0"/>
          </a:p>
          <a:p>
            <a:pPr algn="ctr"/>
            <a:r>
              <a:rPr lang="cy-GB" sz="1300">
                <a:latin typeface="Helvetica" panose="020B0604020202020204" pitchFamily="34" charset="0"/>
                <a:cs typeface="Helvetica" panose="020B0604020202020204" pitchFamily="34" charset="0"/>
              </a:rPr>
              <a:t>Taliadau a gollwyd oedd y broblem fwyaf a godwyd gan dderbynwyr LCA yn ystod yr adolygiad a chanfuwyd bod hyn yn achosi llawer o bryder a gofid i ddysgwyr. Roedd dysgwyr yn ystyried ei bod yn annheg iawn eu bod wedi colli'r taliad cyfanswm o £40 am golli un wers neu gyfnod cofrestru yn unig.</a:t>
            </a:r>
          </a:p>
          <a:p>
            <a:pPr algn="ctr"/>
            <a:endParaRPr lang="en-GB" dirty="0"/>
          </a:p>
        </p:txBody>
      </p:sp>
      <p:sp>
        <p:nvSpPr>
          <p:cNvPr id="6" name="Oval 5">
            <a:extLst>
              <a:ext uri="{FF2B5EF4-FFF2-40B4-BE49-F238E27FC236}">
                <a16:creationId xmlns:a16="http://schemas.microsoft.com/office/drawing/2014/main" id="{891638B6-C014-3BE6-F4CF-1CEFC1B53AD2}"/>
              </a:ext>
            </a:extLst>
          </p:cNvPr>
          <p:cNvSpPr/>
          <p:nvPr/>
        </p:nvSpPr>
        <p:spPr>
          <a:xfrm>
            <a:off x="721895" y="4634564"/>
            <a:ext cx="4754880" cy="2040555"/>
          </a:xfrm>
          <a:prstGeom prst="ellipse">
            <a:avLst/>
          </a:prstGeom>
          <a:ln>
            <a:solidFill>
              <a:schemeClr val="tx2"/>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cy-GB">
                <a:latin typeface="Helvetica" panose="020B0604020202020204" pitchFamily="34" charset="0"/>
                <a:cs typeface="Helvetica" panose="020B0604020202020204" pitchFamily="34" charset="0"/>
              </a:rPr>
              <a:t>Mae rhai ysgolion ond yn gofyn i ddysgwyr fod yn bresennol ar gyfer eu gwersi tra bod eraill yn gofyn iddynt fod yn bresennol ar gyfer sesiynau cofrestru hefyd. </a:t>
            </a:r>
          </a:p>
        </p:txBody>
      </p:sp>
      <p:sp>
        <p:nvSpPr>
          <p:cNvPr id="7" name="Oval 6">
            <a:extLst>
              <a:ext uri="{FF2B5EF4-FFF2-40B4-BE49-F238E27FC236}">
                <a16:creationId xmlns:a16="http://schemas.microsoft.com/office/drawing/2014/main" id="{61E8B96E-C119-C24E-977A-C01A7E152585}"/>
              </a:ext>
            </a:extLst>
          </p:cNvPr>
          <p:cNvSpPr/>
          <p:nvPr/>
        </p:nvSpPr>
        <p:spPr>
          <a:xfrm>
            <a:off x="5938786" y="4634563"/>
            <a:ext cx="5428649" cy="2040555"/>
          </a:xfrm>
          <a:prstGeom prst="ellipse">
            <a:avLst/>
          </a:prstGeom>
          <a:solidFill>
            <a:schemeClr val="accent5">
              <a:lumMod val="60000"/>
              <a:lumOff val="4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cy-GB" sz="1600">
                <a:solidFill>
                  <a:schemeClr val="bg1"/>
                </a:solidFill>
                <a:latin typeface="Helvetica" panose="020B0604020202020204" pitchFamily="34" charset="0"/>
                <a:cs typeface="Helvetica" panose="020B0604020202020204" pitchFamily="34" charset="0"/>
              </a:rPr>
              <a:t>Galwodd aelodau Rhwydwaith Gwasanaeth Myfyrwyr FEI am ganllawiau mwy cyson ynghylch presenoldeb gan fod y canllawiau presennol yn agored i ddehongliad ac yn arwain at gynnig anghyfartal i ddysgwyr.</a:t>
            </a:r>
          </a:p>
        </p:txBody>
      </p:sp>
      <p:sp>
        <p:nvSpPr>
          <p:cNvPr id="8" name="TextBox 7">
            <a:extLst>
              <a:ext uri="{FF2B5EF4-FFF2-40B4-BE49-F238E27FC236}">
                <a16:creationId xmlns:a16="http://schemas.microsoft.com/office/drawing/2014/main" id="{76F81126-2185-C715-FA42-2D98422505A1}"/>
              </a:ext>
            </a:extLst>
          </p:cNvPr>
          <p:cNvSpPr txBox="1"/>
          <p:nvPr/>
        </p:nvSpPr>
        <p:spPr>
          <a:xfrm>
            <a:off x="345635" y="1303271"/>
            <a:ext cx="10703292" cy="707886"/>
          </a:xfrm>
          <a:prstGeom prst="rect">
            <a:avLst/>
          </a:prstGeom>
          <a:noFill/>
        </p:spPr>
        <p:txBody>
          <a:bodyPr wrap="square" rtlCol="0">
            <a:spAutoFit/>
          </a:bodyPr>
          <a:lstStyle/>
          <a:p>
            <a:r>
              <a:rPr lang="cy-GB" sz="2000">
                <a:solidFill>
                  <a:schemeClr val="bg1"/>
                </a:solidFill>
                <a:latin typeface="Helvetica" panose="020B0604020202020204" pitchFamily="34" charset="0"/>
                <a:cs typeface="Helvetica" panose="020B0604020202020204" pitchFamily="34" charset="0"/>
              </a:rPr>
              <a:t>Canllawiau Cyllid Myfyrwyr Cymru (CMC) – canolbwyntio ar fod yn deg ac yn rhesymol wrth bennu statws presenoldeb</a:t>
            </a:r>
          </a:p>
        </p:txBody>
      </p:sp>
    </p:spTree>
    <p:extLst>
      <p:ext uri="{BB962C8B-B14F-4D97-AF65-F5344CB8AC3E}">
        <p14:creationId xmlns:p14="http://schemas.microsoft.com/office/powerpoint/2010/main" val="516668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5DC787-A941-77A2-461C-754DA498B5B4}"/>
              </a:ext>
            </a:extLst>
          </p:cNvPr>
          <p:cNvSpPr txBox="1">
            <a:spLocks/>
          </p:cNvSpPr>
          <p:nvPr/>
        </p:nvSpPr>
        <p:spPr>
          <a:xfrm>
            <a:off x="-298384" y="278554"/>
            <a:ext cx="8518357" cy="73750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y-GB" sz="3200">
                <a:latin typeface="Helvetica" panose="020B0604020202020204" pitchFamily="34" charset="0"/>
                <a:cs typeface="Helvetica" panose="020B0604020202020204" pitchFamily="34" charset="0"/>
              </a:rPr>
              <a:t> </a:t>
            </a:r>
            <a:r>
              <a:rPr lang="cy-GB" sz="4000" b="1">
                <a:solidFill>
                  <a:srgbClr val="ABE338"/>
                </a:solidFill>
                <a:latin typeface="Helvetica" panose="020B0604020202020204" pitchFamily="34" charset="0"/>
                <a:cs typeface="Helvetica" panose="020B0604020202020204" pitchFamily="34" charset="0"/>
              </a:rPr>
              <a:t>Enghraifft o Gytundeb Dysgu </a:t>
            </a:r>
          </a:p>
        </p:txBody>
      </p:sp>
      <p:sp>
        <p:nvSpPr>
          <p:cNvPr id="5" name="TextBox 4">
            <a:extLst>
              <a:ext uri="{FF2B5EF4-FFF2-40B4-BE49-F238E27FC236}">
                <a16:creationId xmlns:a16="http://schemas.microsoft.com/office/drawing/2014/main" id="{66D7BDBA-E886-FB15-9F3F-A458CFC5B73B}"/>
              </a:ext>
            </a:extLst>
          </p:cNvPr>
          <p:cNvSpPr txBox="1"/>
          <p:nvPr/>
        </p:nvSpPr>
        <p:spPr>
          <a:xfrm flipH="1">
            <a:off x="359596" y="647307"/>
            <a:ext cx="11361349" cy="4985980"/>
          </a:xfrm>
          <a:prstGeom prst="rect">
            <a:avLst/>
          </a:prstGeom>
          <a:noFill/>
        </p:spPr>
        <p:txBody>
          <a:bodyPr wrap="square" rtlCol="0">
            <a:spAutoFit/>
          </a:bodyPr>
          <a:lstStyle/>
          <a:p>
            <a:pPr marL="342900" indent="-342900">
              <a:buFontTx/>
              <a:buChar char="-"/>
            </a:pPr>
            <a:endParaRPr lang="en-GB" sz="2000" dirty="0"/>
          </a:p>
          <a:p>
            <a:pPr marL="342900" indent="-342900">
              <a:buFontTx/>
              <a:buChar char="-"/>
            </a:pPr>
            <a:endParaRPr lang="en-GB" sz="2000" dirty="0"/>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Er mwyn derbyn eich LCA rhaid i chi fynychu 100% o'ch gwersi ar yr amserlen.</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Gellir ystyried absenoldebau awdurdodedig fel presenoldeb. Gall eich ysgol neu goleg ddarparu rhestr o’r rhain. Mae gan yr ysgol neu goleg ddisgresiwn os ydynt yn credu nad yw'r absenoldeb yn ddilys.</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Os ydych yn sâl, gallwch hunan-ardystio am hyd at 5 diwrnod yn olynol. Ar ôl hyn bydd angen darparu tystiolaeth fel tystysgrif feddygol.</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Bydd unrhyw absenoldebau anawdurdodedig yn arwain at beidio â thalu LCA (efallai y bydd tystiolaeth i gefnogi absenoldeb anawdurdodedig yn cael ei derbyn o fewn 3 wythnos i'r absenoldeb).</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Ni fydd unrhyw wyliau a awdurdodir yn ystod y tymor yn gymwys i gael taliad LCA.</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Rhaid i chi fod yn astudio cwrs o leiaf 12 awr i fod yn gymwys ar gyfer LCA. Er enghraifft, os disgwylir i'r myfyriwr fod yn bresennol am 20 awr, rhaid iddo fod yn bresennol am 20 awr.</a:t>
            </a:r>
          </a:p>
          <a:p>
            <a:pPr marL="342900" indent="-342900">
              <a:buFont typeface="Arial" panose="020B0604020202020204" pitchFamily="34" charset="0"/>
              <a:buChar char="•"/>
            </a:pPr>
            <a:r>
              <a:rPr lang="cy-GB" sz="2000">
                <a:solidFill>
                  <a:schemeClr val="bg1"/>
                </a:solidFill>
                <a:latin typeface="Calibri" panose="020F0502020204030204" pitchFamily="34" charset="0"/>
                <a:ea typeface="Calibri" panose="020F0502020204030204" pitchFamily="34" charset="0"/>
                <a:cs typeface="Calibri" panose="020F0502020204030204" pitchFamily="34" charset="0"/>
              </a:rPr>
              <a:t>Os ydych chi am apelio yn erbyn penderfyniad cadarnhau presenoldeb, gofynnwch i'r ganolfan ddysgu am arweiniad pellach. </a:t>
            </a:r>
          </a:p>
          <a:p>
            <a:pPr marL="342900" indent="-342900">
              <a:buFont typeface="Wingdings" panose="05000000000000000000" pitchFamily="2" charset="2"/>
              <a:buChar char="Ø"/>
            </a:pPr>
            <a:endParaRPr lang="en-GB" sz="2000" b="1" dirty="0">
              <a:solidFill>
                <a:srgbClr val="ABE338"/>
              </a:solidFill>
              <a:latin typeface="Helvetica" panose="020B0604020202020204" pitchFamily="34" charset="0"/>
              <a:cs typeface="Helvetica" panose="020B0604020202020204" pitchFamily="34" charset="0"/>
            </a:endParaRPr>
          </a:p>
          <a:p>
            <a:endParaRPr lang="en-GB" b="1" dirty="0">
              <a:solidFill>
                <a:srgbClr val="ABE33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45909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66CC-FA78-E961-EB71-EF854CBB6462}"/>
              </a:ext>
            </a:extLst>
          </p:cNvPr>
          <p:cNvSpPr>
            <a:spLocks noGrp="1"/>
          </p:cNvSpPr>
          <p:nvPr>
            <p:ph type="title"/>
          </p:nvPr>
        </p:nvSpPr>
        <p:spPr>
          <a:xfrm>
            <a:off x="723331" y="3072384"/>
            <a:ext cx="6445565" cy="1709928"/>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Diweddariadau gan y Llywodraeth</a:t>
            </a:r>
          </a:p>
        </p:txBody>
      </p:sp>
    </p:spTree>
    <p:extLst>
      <p:ext uri="{BB962C8B-B14F-4D97-AF65-F5344CB8AC3E}">
        <p14:creationId xmlns:p14="http://schemas.microsoft.com/office/powerpoint/2010/main" val="138913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1F1041-29E1-8619-3E64-7F036A800074}"/>
              </a:ext>
            </a:extLst>
          </p:cNvPr>
          <p:cNvSpPr>
            <a:spLocks noGrp="1"/>
          </p:cNvSpPr>
          <p:nvPr>
            <p:ph type="body" sz="quarter" idx="4294967295"/>
          </p:nvPr>
        </p:nvSpPr>
        <p:spPr>
          <a:xfrm>
            <a:off x="429491" y="554572"/>
            <a:ext cx="11301298" cy="5769226"/>
          </a:xfrm>
          <a:prstGeom prst="rect">
            <a:avLst/>
          </a:prstGeom>
        </p:spPr>
        <p:txBody>
          <a:bodyPr/>
          <a:lstStyle/>
          <a:p>
            <a:pPr marL="0" indent="0">
              <a:buNone/>
            </a:pP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Mae Llywodraeth Cymru yn cynyddu trothwyon incwm aelwydydd ar gyfer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LCA</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ar gyfer blwyddyn academaidd 2026/27</a:t>
            </a:r>
          </a:p>
          <a:p>
            <a:pPr marL="285750" indent="-285750">
              <a:buFont typeface="Arial" panose="020B0604020202020204" pitchFamily="34" charset="0"/>
              <a:buChar char="•"/>
            </a:pP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Trothwyon newydd ar gyfer incwm aelwydydd i fyfyrwyr newydd a myfyrwyr sy'n parhau i astudio yn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LCA</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Cymru o flwyddyn academaidd 2026/27: </a:t>
            </a:r>
          </a:p>
          <a:p>
            <a:pPr marL="457200" lvl="1" indent="0">
              <a:buNone/>
            </a:pPr>
            <a:r>
              <a:rPr lang="cy-GB" sz="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£24,570 os mai’r myfyriwr yw’r unig blentyn yn y cartref (£23,400 yn flaenorol)</a:t>
            </a:r>
          </a:p>
          <a:p>
            <a:pPr marL="457200" lvl="1" indent="0">
              <a:buNone/>
            </a:pP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£27,273 os oes o leiaf un plentyn dibynnol arall yn gymwys i gael Budd-dal Plant yn y cartref (£25,974 yn flaenorol)</a:t>
            </a:r>
          </a:p>
          <a:p>
            <a:pPr marL="0" indent="0">
              <a:buNone/>
            </a:pP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Partneriaid galarus cyn-filwyr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Gurkhas</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a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Hong</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Kong</a:t>
            </a:r>
            <a:r>
              <a:rPr lang="cy-GB" sz="1600" dirty="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Cymru)</a:t>
            </a:r>
          </a:p>
          <a:p>
            <a:pPr marL="285750" indent="-285750">
              <a:buFont typeface="Arial" panose="020B0604020202020204" pitchFamily="34" charset="0"/>
              <a:buChar char="•"/>
            </a:pP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O flwyddyn academaidd 2026/27 ymlaen, bydd partneriaid galarus cyn-filwyr milwrol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Gurkhas</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a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Hong</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Kong a ryddhawyd cyn 1 Gorffennaf 1997, a'u plant, yn gymwys i gael cymorth llawn i fyfyrwyr, yn unol â'r categori “partner gwarchodedig” presennol. Ni fydd angen iddynt fodloni'r rheol preswylfa arferol tair blynedd ond rhaid iddynt fod yn preswylio fel arfer yng Nghymru ar ddiwrnod cyntaf y flwyddyn academaidd ac yn y DU a'r Ynysoedd ers eu caniatâd diweddaraf.​ </a:t>
            </a:r>
          </a:p>
          <a:p>
            <a:pPr marL="0" indent="0">
              <a:buNone/>
            </a:pP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Absenoldeb o dan yr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ARR</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(Llwybr Ymateb Affganistan)</a:t>
            </a:r>
          </a:p>
          <a:p>
            <a:pPr marL="285750" indent="-285750">
              <a:buFont typeface="Arial" panose="020B0604020202020204" pitchFamily="34" charset="0"/>
              <a:buChar char="•"/>
            </a:pP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O flwyddyn academaidd 2025/26 (Lloegr a Gogledd Iwerddon) a blwyddyn academaidd 2026/27 (Cymru), gall myfyrwyr sydd â chaniatâd o dan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ARR</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(Llwybr Ymateb Afghanistan) ac aelodau cymwys o'u teulu wneud cais am bob cynnyrch cyllid myfyrwyr (AB, Israddedig, Ôl-raddedig) heb fodloni'r gofyniad preswylfa arferol tair blynedd. Mae statws cymwys yn cynnwys Caniatâd Amhenodol i Aros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ILR</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a Chaniatâd Amhenodol i Fynediad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ILE</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Mae hyn yn berthnasol i fyfyrwyr newydd a myfyrwyr sy'n parhau o'r dyddiadau effeithiol. Mae hyn yn alinio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ARR</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 â chynlluniau amddiffyn Affganaidd eraill ar gyfer mynediad cyfartal at gyllid.​</a:t>
            </a:r>
          </a:p>
          <a:p>
            <a:pPr marL="0" indent="0">
              <a:buNone/>
            </a:pP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Gall ymgeiswyr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LCA</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ddarparu </a:t>
            </a:r>
            <a:r>
              <a:rPr lang="cy-GB" sz="1600" b="1" dirty="0" err="1">
                <a:solidFill>
                  <a:srgbClr val="ABE338"/>
                </a:solidFill>
                <a:latin typeface="Calibri" panose="020F0502020204030204" pitchFamily="34" charset="0"/>
                <a:ea typeface="Calibri" panose="020F0502020204030204" pitchFamily="34" charset="0"/>
                <a:cs typeface="Calibri" panose="020F0502020204030204" pitchFamily="34" charset="0"/>
              </a:rPr>
              <a:t>NINO</a:t>
            </a:r>
            <a:r>
              <a:rPr lang="cy-GB" sz="1600" b="1" dirty="0">
                <a:solidFill>
                  <a:srgbClr val="ABE338"/>
                </a:solidFill>
                <a:latin typeface="Calibri" panose="020F0502020204030204" pitchFamily="34" charset="0"/>
                <a:ea typeface="Calibri" panose="020F0502020204030204" pitchFamily="34" charset="0"/>
                <a:cs typeface="Calibri" panose="020F0502020204030204" pitchFamily="34" charset="0"/>
              </a:rPr>
              <a:t> ar gyfer asesiad incwm</a:t>
            </a:r>
          </a:p>
          <a:p>
            <a:pPr marL="285750" indent="-285750">
              <a:buFont typeface="Arial" panose="020B0604020202020204" pitchFamily="34" charset="0"/>
              <a:buChar char="•"/>
            </a:pP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Cyflwynir newid i wirio incwm myfyrwyr a noddwyr gan ddefnyddio rhif Yswiriant Gwladol heb orfod darparu unrhyw wybodaeth ariannol (bydd hyn yn adlewyrchu'r broses ar gyfer </a:t>
            </a:r>
            <a:r>
              <a:rPr lang="cy-GB"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AU</a:t>
            </a:r>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cy-GB" sz="1600" b="1" u="sng" dirty="0">
                <a:solidFill>
                  <a:srgbClr val="ABE338"/>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Ymateb i'r Adolygiad Annibynnol o Grant Dysgu Llywodraeth Cymru </a:t>
            </a:r>
          </a:p>
          <a:p>
            <a:r>
              <a:rPr lang="cy-GB" sz="1600" dirty="0">
                <a:solidFill>
                  <a:schemeClr val="bg1"/>
                </a:solidFill>
                <a:latin typeface="Calibri" panose="020F0502020204030204" pitchFamily="34" charset="0"/>
                <a:ea typeface="Calibri" panose="020F0502020204030204" pitchFamily="34" charset="0"/>
                <a:cs typeface="Calibri" panose="020F0502020204030204" pitchFamily="34" charset="0"/>
              </a:rPr>
              <a:t>Cyhoeddwyd Mawrth 2026</a:t>
            </a:r>
          </a:p>
          <a:p>
            <a:pPr marL="285750" indent="-285750">
              <a:buFont typeface="Arial" panose="020B0604020202020204" pitchFamily="34" charset="0"/>
              <a:buChar char="•"/>
            </a:pPr>
            <a:endParaRPr lang="en-GB"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GB"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a:p>
            <a:r>
              <a:rPr lang="cy-GB" dirty="0">
                <a:latin typeface="Helvetica" panose="020B0604020202020204" pitchFamily="34" charset="0"/>
                <a:cs typeface="Helvetica" panose="020B0604020202020204" pitchFamily="34" charset="0"/>
              </a:rPr>
              <a:t>​</a:t>
            </a:r>
          </a:p>
          <a:p>
            <a:pPr marL="285750" indent="-28575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1188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64AC-0465-DFFD-A0F1-9011CE383BE8}"/>
              </a:ext>
            </a:extLst>
          </p:cNvPr>
          <p:cNvSpPr>
            <a:spLocks noGrp="1"/>
          </p:cNvSpPr>
          <p:nvPr>
            <p:ph type="title"/>
          </p:nvPr>
        </p:nvSpPr>
        <p:spPr>
          <a:xfrm>
            <a:off x="723331" y="2871216"/>
            <a:ext cx="6564437" cy="849884"/>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Dyddiadau pwysig</a:t>
            </a:r>
          </a:p>
        </p:txBody>
      </p:sp>
    </p:spTree>
    <p:extLst>
      <p:ext uri="{BB962C8B-B14F-4D97-AF65-F5344CB8AC3E}">
        <p14:creationId xmlns:p14="http://schemas.microsoft.com/office/powerpoint/2010/main" val="1020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2876F1-21E7-6A03-5AE2-9A656F8C9995}"/>
              </a:ext>
            </a:extLst>
          </p:cNvPr>
          <p:cNvSpPr>
            <a:spLocks noGrp="1"/>
          </p:cNvSpPr>
          <p:nvPr>
            <p:ph type="body" sz="quarter" idx="4294967295"/>
          </p:nvPr>
        </p:nvSpPr>
        <p:spPr>
          <a:xfrm>
            <a:off x="401781" y="960438"/>
            <a:ext cx="9325543" cy="5897562"/>
          </a:xfrm>
          <a:prstGeom prst="rect">
            <a:avLst/>
          </a:prstGeom>
          <a:noFill/>
        </p:spPr>
        <p:txBody>
          <a:bodyPr/>
          <a:lstStyle/>
          <a:p>
            <a:pPr marL="0" indent="0">
              <a:buNone/>
            </a:pP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16</a:t>
            </a:r>
            <a:r>
              <a:rPr lang="cy-GB" sz="1800" b="1" baseline="3000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Mawrth </a:t>
            </a:r>
          </a:p>
          <a:p>
            <a:r>
              <a:rPr lang="cy-GB" sz="1600" b="0">
                <a:solidFill>
                  <a:schemeClr val="bg1"/>
                </a:solidFill>
                <a:latin typeface="Calibri" panose="020F0502020204030204" pitchFamily="34" charset="0"/>
                <a:ea typeface="Calibri" panose="020F0502020204030204" pitchFamily="34" charset="0"/>
                <a:cs typeface="Calibri" panose="020F0502020204030204" pitchFamily="34" charset="0"/>
              </a:rPr>
              <a:t> Llyfr bach LCA a Chanllaw i GDLlC wedi'i ddanfon i golegau mwy</a:t>
            </a:r>
          </a:p>
          <a:p>
            <a:pPr marL="342900" indent="-342900">
              <a:buFont typeface="Wingdings" panose="05000000000000000000" pitchFamily="2" charset="2"/>
              <a:buChar char="Ø"/>
            </a:pPr>
            <a:endPar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23</a:t>
            </a:r>
            <a:r>
              <a:rPr lang="cy-GB" sz="1800" b="1" baseline="3000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Mawrth </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Danfon ffurflenni cais LCA/GDLlC fel y nodir</a:t>
            </a:r>
          </a:p>
          <a:p>
            <a:pPr marL="342900" indent="-342900">
              <a:buFont typeface="Wingdings" panose="05000000000000000000" pitchFamily="2" charset="2"/>
              <a:buChar char="Ø"/>
            </a:pPr>
            <a:endParaRPr lang="en-GB"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27</a:t>
            </a:r>
            <a:r>
              <a:rPr lang="cy-GB" sz="1800" b="1" baseline="30000">
                <a:solidFill>
                  <a:srgbClr val="ABE338"/>
                </a:solidFill>
                <a:latin typeface="Calibri" panose="020F0502020204030204" pitchFamily="34" charset="0"/>
                <a:ea typeface="Calibri" panose="020F0502020204030204" pitchFamily="34" charset="0"/>
                <a:cs typeface="Calibri" panose="020F0502020204030204" pitchFamily="34" charset="0"/>
              </a:rPr>
              <a:t> </a:t>
            </a: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Ebrill </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Lansio ceisiadau blwyddyn academaidd 2026/27</a:t>
            </a:r>
          </a:p>
          <a:p>
            <a:r>
              <a:rPr lang="cy-GB" sz="1600" b="0">
                <a:solidFill>
                  <a:schemeClr val="bg1"/>
                </a:solidFill>
                <a:latin typeface="Calibri" panose="020F0502020204030204" pitchFamily="34" charset="0"/>
                <a:ea typeface="Calibri" panose="020F0502020204030204" pitchFamily="34" charset="0"/>
                <a:cs typeface="Calibri" panose="020F0502020204030204" pitchFamily="34" charset="0"/>
              </a:rPr>
              <a:t>Cytundebau dysgu </a:t>
            </a:r>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a c</a:t>
            </a:r>
            <a:r>
              <a:rPr lang="cy-GB" sz="1600" b="0">
                <a:solidFill>
                  <a:schemeClr val="bg1"/>
                </a:solidFill>
                <a:latin typeface="Calibri" panose="020F0502020204030204" pitchFamily="34" charset="0"/>
                <a:ea typeface="Calibri" panose="020F0502020204030204" pitchFamily="34" charset="0"/>
                <a:cs typeface="Calibri" panose="020F0502020204030204" pitchFamily="34" charset="0"/>
              </a:rPr>
              <a:t>hytundebau dysgu enwebedig a</a:t>
            </a:r>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r gyfer blwyddyn academaidd 20</a:t>
            </a:r>
            <a:r>
              <a:rPr lang="cy-GB" sz="1600" b="0">
                <a:solidFill>
                  <a:schemeClr val="bg1"/>
                </a:solidFill>
                <a:latin typeface="Calibri" panose="020F0502020204030204" pitchFamily="34" charset="0"/>
                <a:ea typeface="Calibri" panose="020F0502020204030204" pitchFamily="34" charset="0"/>
                <a:cs typeface="Calibri" panose="020F0502020204030204" pitchFamily="34" charset="0"/>
              </a:rPr>
              <a:t>26/27</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Treiglo awtomatig</a:t>
            </a:r>
          </a:p>
          <a:p>
            <a:r>
              <a:rPr lang="cy-GB" sz="1600" b="0">
                <a:solidFill>
                  <a:schemeClr val="bg1"/>
                </a:solidFill>
                <a:latin typeface="Calibri" panose="020F0502020204030204" pitchFamily="34" charset="0"/>
                <a:ea typeface="Calibri" panose="020F0502020204030204" pitchFamily="34" charset="0"/>
                <a:cs typeface="Calibri" panose="020F0502020204030204" pitchFamily="34" charset="0"/>
              </a:rPr>
              <a:t>Posteri ymgeisio nawr</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Canllaw gwybodaeth talu</a:t>
            </a:r>
          </a:p>
          <a:p>
            <a:endParaRPr lang="en-GB"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cy-GB" sz="1800" b="1">
                <a:solidFill>
                  <a:srgbClr val="ABE338"/>
                </a:solidFill>
                <a:latin typeface="Calibri" panose="020F0502020204030204" pitchFamily="34" charset="0"/>
                <a:ea typeface="Calibri" panose="020F0502020204030204" pitchFamily="34" charset="0"/>
                <a:cs typeface="Calibri" panose="020F0502020204030204" pitchFamily="34" charset="0"/>
              </a:rPr>
              <a:t>7 Medi</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Dyddiad cychwyn blwyddyn academaidd LCA/GDLlC 2026/27 </a:t>
            </a:r>
          </a:p>
          <a:p>
            <a:r>
              <a:rPr lang="cy-GB" sz="1600">
                <a:solidFill>
                  <a:schemeClr val="bg1"/>
                </a:solidFill>
                <a:latin typeface="Calibri" panose="020F0502020204030204" pitchFamily="34" charset="0"/>
                <a:ea typeface="Calibri" panose="020F0502020204030204" pitchFamily="34" charset="0"/>
                <a:cs typeface="Calibri" panose="020F0502020204030204" pitchFamily="34" charset="0"/>
              </a:rPr>
              <a:t>Dyma pryd fyddwn yn dechrau cyfrif y cyfnod o 10 diwrnod i fyfyrwyr lofnodi eu cytundebau dysgu</a:t>
            </a:r>
          </a:p>
        </p:txBody>
      </p:sp>
      <p:pic>
        <p:nvPicPr>
          <p:cNvPr id="5" name="Picture 4">
            <a:extLst>
              <a:ext uri="{FF2B5EF4-FFF2-40B4-BE49-F238E27FC236}">
                <a16:creationId xmlns:a16="http://schemas.microsoft.com/office/drawing/2014/main" id="{69844935-E187-3B0B-ADF5-6573CD1009FC}"/>
              </a:ext>
            </a:extLst>
          </p:cNvPr>
          <p:cNvPicPr>
            <a:picLocks noChangeAspect="1"/>
          </p:cNvPicPr>
          <p:nvPr/>
        </p:nvPicPr>
        <p:blipFill>
          <a:blip r:embed="rId3"/>
          <a:srcRect l="3434" r="4083" b="3055"/>
          <a:stretch>
            <a:fillRect/>
          </a:stretch>
        </p:blipFill>
        <p:spPr>
          <a:xfrm>
            <a:off x="8837184" y="354724"/>
            <a:ext cx="2995448" cy="4183583"/>
          </a:xfrm>
          <a:prstGeom prst="rect">
            <a:avLst/>
          </a:prstGeom>
        </p:spPr>
      </p:pic>
      <p:pic>
        <p:nvPicPr>
          <p:cNvPr id="1028" name="Picture 4" descr="LANSIO - Offer Diagnostig">
            <a:extLst>
              <a:ext uri="{FF2B5EF4-FFF2-40B4-BE49-F238E27FC236}">
                <a16:creationId xmlns:a16="http://schemas.microsoft.com/office/drawing/2014/main" id="{4E49635D-7574-C938-3FBB-BCD5FCBA36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4433" r="3011" b="27072"/>
          <a:stretch>
            <a:fillRect/>
          </a:stretch>
        </p:blipFill>
        <p:spPr bwMode="auto">
          <a:xfrm>
            <a:off x="9138568" y="4822088"/>
            <a:ext cx="2392680" cy="896113"/>
          </a:xfrm>
          <a:prstGeom prst="rect">
            <a:avLst/>
          </a:prstGeom>
          <a:solidFill>
            <a:srgbClr val="FFC000"/>
          </a:solidFill>
          <a:ln>
            <a:noFill/>
          </a:ln>
        </p:spPr>
      </p:pic>
    </p:spTree>
    <p:extLst>
      <p:ext uri="{BB962C8B-B14F-4D97-AF65-F5344CB8AC3E}">
        <p14:creationId xmlns:p14="http://schemas.microsoft.com/office/powerpoint/2010/main" val="430735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E985C-25CA-FED4-3979-EE97E68B18BA}"/>
              </a:ext>
            </a:extLst>
          </p:cNvPr>
          <p:cNvSpPr>
            <a:spLocks noGrp="1"/>
          </p:cNvSpPr>
          <p:nvPr>
            <p:ph type="title"/>
          </p:nvPr>
        </p:nvSpPr>
        <p:spPr>
          <a:xfrm>
            <a:off x="248691" y="2759311"/>
            <a:ext cx="8726652" cy="2880360"/>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Diweddariad gwasanaeth blwyddyn academaidd 2025/26 </a:t>
            </a:r>
            <a:br>
              <a:rPr lang="cy-GB" sz="4000">
                <a:latin typeface="Calibri" panose="020F0502020204030204" pitchFamily="34" charset="0"/>
                <a:ea typeface="Calibri" panose="020F0502020204030204" pitchFamily="34" charset="0"/>
                <a:cs typeface="Calibri" panose="020F0502020204030204" pitchFamily="34" charset="0"/>
              </a:rPr>
            </a:br>
            <a:endParaRPr lang="cy-GB" sz="4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60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E8755-2903-ED32-0CBE-CF1FFA9CBDBC}"/>
              </a:ext>
            </a:extLst>
          </p:cNvPr>
          <p:cNvSpPr>
            <a:spLocks noGrp="1"/>
          </p:cNvSpPr>
          <p:nvPr>
            <p:ph type="title" idx="4294967295"/>
          </p:nvPr>
        </p:nvSpPr>
        <p:spPr>
          <a:xfrm>
            <a:off x="282632" y="347749"/>
            <a:ext cx="5114925" cy="24130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Safonau Gwasanaeth</a:t>
            </a:r>
            <a:br>
              <a:rPr lang="cy-GB" b="1">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b="1">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92361114-6C3D-9F72-3EA3-AD5E65B9EC06}"/>
              </a:ext>
            </a:extLst>
          </p:cNvPr>
          <p:cNvSpPr>
            <a:spLocks noGrp="1"/>
          </p:cNvSpPr>
          <p:nvPr>
            <p:ph type="body" sz="quarter" idx="4294967295"/>
          </p:nvPr>
        </p:nvSpPr>
        <p:spPr>
          <a:xfrm>
            <a:off x="282632" y="1554249"/>
            <a:ext cx="11219557" cy="1755649"/>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cy-GB" sz="2000" b="0" i="0" u="none" strike="noStrike" cap="none"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Gallwch fonitro perfformiad eich Canolfan Ddysgu yn erbyn y safonau gwasanaeth ar unrhyw adeg o’r flwyddyn. Gallwch:</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cy-GB" sz="2000" b="0" i="0" u="none" strike="noStrike" cap="none"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Weld sut mae eich Canolfan Ddysgu yn perfformio o'i gymharu â chyfartaledd Cymru</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cy-GB" sz="2000" b="0" i="0" u="none" strike="noStrike" cap="none"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Gwirio i weld faint o geisiadau rydych chi wedi'u cael dros y blynyddoedd</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cy-GB" sz="2000" b="0" i="0" u="none" strike="noStrike" cap="none"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Gadewch i ni edrych ar y sleid nesaf</a:t>
            </a:r>
          </a:p>
          <a:p>
            <a:pPr marL="0" indent="0">
              <a:buNone/>
            </a:pPr>
            <a:endParaRPr lang="en-GB" dirty="0">
              <a:solidFill>
                <a:schemeClr val="bg1">
                  <a:lumMod val="95000"/>
                </a:schemeClr>
              </a:solidFill>
              <a:latin typeface="Helvetica" panose="020B0604020202020204" pitchFamily="34" charset="0"/>
              <a:cs typeface="Helvetica" panose="020B0604020202020204" pitchFamily="34" charset="0"/>
            </a:endParaRPr>
          </a:p>
        </p:txBody>
      </p:sp>
      <p:pic>
        <p:nvPicPr>
          <p:cNvPr id="2" name="Picture 4" descr="O Adolygiadau i Reoli Perfformiad.">
            <a:extLst>
              <a:ext uri="{FF2B5EF4-FFF2-40B4-BE49-F238E27FC236}">
                <a16:creationId xmlns:a16="http://schemas.microsoft.com/office/drawing/2014/main" id="{23574F14-AF97-C726-CC09-C21E04047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4" y="4384675"/>
            <a:ext cx="402335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7+ Mil Arwydd Hunan Wasanaeth Delweddau Heb Freindal, Ffotograffau a Lluniau Stoc | Shutterstock">
            <a:extLst>
              <a:ext uri="{FF2B5EF4-FFF2-40B4-BE49-F238E27FC236}">
                <a16:creationId xmlns:a16="http://schemas.microsoft.com/office/drawing/2014/main" id="{0B79AFBF-842C-E4D0-5927-FF6C5C879D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 t="16363" r="3285" b="25793"/>
          <a:stretch>
            <a:fillRect/>
          </a:stretch>
        </p:blipFill>
        <p:spPr bwMode="auto">
          <a:xfrm>
            <a:off x="6096000" y="4491164"/>
            <a:ext cx="5114926" cy="154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420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998AF-587F-FA39-57D8-998284C9D2AA}"/>
              </a:ext>
            </a:extLst>
          </p:cNvPr>
          <p:cNvSpPr txBox="1"/>
          <p:nvPr/>
        </p:nvSpPr>
        <p:spPr>
          <a:xfrm>
            <a:off x="67376" y="77002"/>
            <a:ext cx="6863776" cy="707886"/>
          </a:xfrm>
          <a:prstGeom prst="rect">
            <a:avLst/>
          </a:prstGeom>
          <a:noFill/>
        </p:spPr>
        <p:txBody>
          <a:bodyPr wrap="square" rtlCol="0">
            <a:spAutoFit/>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Safonau Gwasanaeth </a:t>
            </a:r>
          </a:p>
        </p:txBody>
      </p:sp>
      <p:graphicFrame>
        <p:nvGraphicFramePr>
          <p:cNvPr id="4" name="Table 3">
            <a:extLst>
              <a:ext uri="{FF2B5EF4-FFF2-40B4-BE49-F238E27FC236}">
                <a16:creationId xmlns:a16="http://schemas.microsoft.com/office/drawing/2014/main" id="{DA01ECCD-0543-3E70-6EAB-8675B86369C2}"/>
              </a:ext>
            </a:extLst>
          </p:cNvPr>
          <p:cNvGraphicFramePr>
            <a:graphicFrameLocks noGrp="1"/>
          </p:cNvGraphicFramePr>
          <p:nvPr>
            <p:extLst>
              <p:ext uri="{D42A27DB-BD31-4B8C-83A1-F6EECF244321}">
                <p14:modId xmlns:p14="http://schemas.microsoft.com/office/powerpoint/2010/main" val="3420702383"/>
              </p:ext>
            </p:extLst>
          </p:nvPr>
        </p:nvGraphicFramePr>
        <p:xfrm>
          <a:off x="457200" y="969265"/>
          <a:ext cx="11275996" cy="5422390"/>
        </p:xfrm>
        <a:graphic>
          <a:graphicData uri="http://schemas.openxmlformats.org/drawingml/2006/table">
            <a:tbl>
              <a:tblPr bandRow="1">
                <a:tableStyleId>{5C22544A-7EE6-4342-B048-85BDC9FD1C3A}</a:tableStyleId>
              </a:tblPr>
              <a:tblGrid>
                <a:gridCol w="4143108">
                  <a:extLst>
                    <a:ext uri="{9D8B030D-6E8A-4147-A177-3AD203B41FA5}">
                      <a16:colId xmlns:a16="http://schemas.microsoft.com/office/drawing/2014/main" val="2067117600"/>
                    </a:ext>
                  </a:extLst>
                </a:gridCol>
                <a:gridCol w="7132888">
                  <a:extLst>
                    <a:ext uri="{9D8B030D-6E8A-4147-A177-3AD203B41FA5}">
                      <a16:colId xmlns:a16="http://schemas.microsoft.com/office/drawing/2014/main" val="1726100402"/>
                    </a:ext>
                  </a:extLst>
                </a:gridCol>
              </a:tblGrid>
              <a:tr h="476725">
                <a:tc>
                  <a:txBody>
                    <a:bodyPr/>
                    <a:lstStyle/>
                    <a:p>
                      <a:pPr algn="ctr"/>
                      <a:r>
                        <a:rPr lang="cy-GB" sz="1600">
                          <a:solidFill>
                            <a:schemeClr val="bg1"/>
                          </a:solidFill>
                          <a:latin typeface="Helvetica" panose="020B0604020202020204" pitchFamily="34" charset="0"/>
                          <a:cs typeface="Helvetica" panose="020B0604020202020204" pitchFamily="34" charset="0"/>
                        </a:rPr>
                        <a:t>Mesur gwasanaeth</a:t>
                      </a:r>
                    </a:p>
                  </a:txBody>
                  <a:tcPr marL="68580" marR="68580" marT="34290" marB="34290" anchor="ctr">
                    <a:solidFill>
                      <a:srgbClr val="00877C"/>
                    </a:solidFill>
                  </a:tcPr>
                </a:tc>
                <a:tc>
                  <a:txBody>
                    <a:bodyPr/>
                    <a:lstStyle/>
                    <a:p>
                      <a:pPr algn="ctr"/>
                      <a:r>
                        <a:rPr lang="cy-GB" sz="1600">
                          <a:solidFill>
                            <a:schemeClr val="bg1"/>
                          </a:solidFill>
                          <a:latin typeface="Helvetica" panose="020B0604020202020204" pitchFamily="34" charset="0"/>
                          <a:cs typeface="Helvetica" panose="020B0604020202020204" pitchFamily="34" charset="0"/>
                        </a:rPr>
                        <a:t>Safonol</a:t>
                      </a:r>
                    </a:p>
                  </a:txBody>
                  <a:tcPr marL="68580" marR="68580" marT="34290" marB="34290" anchor="ctr">
                    <a:solidFill>
                      <a:srgbClr val="00877C"/>
                    </a:solidFill>
                  </a:tcPr>
                </a:tc>
                <a:extLst>
                  <a:ext uri="{0D108BD9-81ED-4DB2-BD59-A6C34878D82A}">
                    <a16:rowId xmlns:a16="http://schemas.microsoft.com/office/drawing/2014/main" val="2913309747"/>
                  </a:ext>
                </a:extLst>
              </a:tr>
              <a:tr h="1553212">
                <a:tc>
                  <a:txBody>
                    <a:bodyPr/>
                    <a:lstStyle/>
                    <a:p>
                      <a:pPr algn="ctr"/>
                      <a:r>
                        <a:rPr lang="cy-GB" sz="1600" b="1">
                          <a:latin typeface="Helvetica" panose="020B0604020202020204" pitchFamily="34" charset="0"/>
                          <a:cs typeface="Helvetica" panose="020B0604020202020204" pitchFamily="34" charset="0"/>
                        </a:rPr>
                        <a:t>Cadarnhad Cytundeb Dysgu</a:t>
                      </a:r>
                    </a:p>
                  </a:txBody>
                  <a:tcPr marL="68580" marR="68580" marT="34290" marB="34290" anchor="ctr"/>
                </a:tc>
                <a:tc>
                  <a:txBody>
                    <a:bodyPr/>
                    <a:lstStyle/>
                    <a:p>
                      <a:pPr algn="ctr"/>
                      <a:r>
                        <a:rPr lang="cy-GB" sz="1600" b="1">
                          <a:latin typeface="Helvetica" panose="020B0604020202020204" pitchFamily="34" charset="0"/>
                          <a:cs typeface="Helvetica" panose="020B0604020202020204" pitchFamily="34" charset="0"/>
                        </a:rPr>
                        <a:t>Myfyrwyr newydd:</a:t>
                      </a:r>
                      <a:r>
                        <a:rPr lang="cy-GB" sz="1600" b="1" baseline="0">
                          <a:latin typeface="Helvetica" panose="020B0604020202020204" pitchFamily="34" charset="0"/>
                          <a:cs typeface="Helvetica" panose="020B0604020202020204" pitchFamily="34" charset="0"/>
                        </a:rPr>
                        <a:t> 100% o f</a:t>
                      </a:r>
                      <a:r>
                        <a:rPr lang="cy-GB" sz="1600" b="1">
                          <a:latin typeface="Helvetica" panose="020B0604020202020204" pitchFamily="34" charset="0"/>
                          <a:cs typeface="Helvetica" panose="020B0604020202020204" pitchFamily="34" charset="0"/>
                        </a:rPr>
                        <a:t>ewn</a:t>
                      </a:r>
                      <a:r>
                        <a:rPr lang="cy-GB" sz="1600" b="1" baseline="0">
                          <a:latin typeface="Helvetica" panose="020B0604020202020204" pitchFamily="34" charset="0"/>
                          <a:cs typeface="Helvetica" panose="020B0604020202020204" pitchFamily="34" charset="0"/>
                        </a:rPr>
                        <a:t> 10 diwrnod gwaith i gais cymeradwy (SLC yn darparu dyddiad cychwyn)</a:t>
                      </a:r>
                    </a:p>
                    <a:p>
                      <a:pPr algn="l" rtl="0"/>
                      <a:endParaRPr lang="en-GB" sz="1600" b="1" baseline="0" dirty="0">
                        <a:latin typeface="Helvetica" panose="020B0604020202020204" pitchFamily="34" charset="0"/>
                        <a:cs typeface="Helvetica" panose="020B0604020202020204" pitchFamily="34" charset="0"/>
                      </a:endParaRPr>
                    </a:p>
                    <a:p>
                      <a:pPr algn="ctr"/>
                      <a:r>
                        <a:rPr lang="cy-GB" sz="1600" b="1" baseline="0">
                          <a:latin typeface="Helvetica" panose="020B0604020202020204" pitchFamily="34" charset="0"/>
                          <a:cs typeface="Helvetica" panose="020B0604020202020204" pitchFamily="34" charset="0"/>
                        </a:rPr>
                        <a:t>Myfyrwyr sy'n dychwelyd: 100% o fewn 10 diwrnod gwaith o wythnos lawn gyntaf y flwyddyn academaidd – (SLC yn darparu dyddiad cychwyn)</a:t>
                      </a:r>
                    </a:p>
                  </a:txBody>
                  <a:tcPr marL="68580" marR="68580" marT="34290" marB="34290" anchor="ctr"/>
                </a:tc>
                <a:extLst>
                  <a:ext uri="{0D108BD9-81ED-4DB2-BD59-A6C34878D82A}">
                    <a16:rowId xmlns:a16="http://schemas.microsoft.com/office/drawing/2014/main" val="1378406697"/>
                  </a:ext>
                </a:extLst>
              </a:tr>
              <a:tr h="1413447">
                <a:tc>
                  <a:txBody>
                    <a:bodyPr/>
                    <a:lstStyle/>
                    <a:p>
                      <a:pPr algn="ctr"/>
                      <a:r>
                        <a:rPr lang="cy-GB" sz="1600" b="1">
                          <a:latin typeface="Helvetica" panose="020B0604020202020204" pitchFamily="34" charset="0"/>
                          <a:cs typeface="Helvetica" panose="020B0604020202020204" pitchFamily="34" charset="0"/>
                        </a:rPr>
                        <a:t>Cadarnhad Presenoldeb</a:t>
                      </a:r>
                    </a:p>
                  </a:txBody>
                  <a:tcPr marL="68580" marR="68580" marT="34290" marB="34290" anchor="ctr"/>
                </a:tc>
                <a:tc>
                  <a:txBody>
                    <a:bodyPr/>
                    <a:lstStyle/>
                    <a:p>
                      <a:pPr algn="ctr"/>
                      <a:r>
                        <a:rPr lang="cy-GB" sz="1600" b="1">
                          <a:latin typeface="Helvetica" panose="020B0604020202020204" pitchFamily="34" charset="0"/>
                          <a:cs typeface="Helvetica" panose="020B0604020202020204" pitchFamily="34" charset="0"/>
                        </a:rPr>
                        <a:t>LCA: Cadarnhad </a:t>
                      </a:r>
                      <a:r>
                        <a:rPr lang="cy-GB" sz="1600" b="1" baseline="0">
                          <a:latin typeface="Helvetica" panose="020B0604020202020204" pitchFamily="34" charset="0"/>
                          <a:cs typeface="Helvetica" panose="020B0604020202020204" pitchFamily="34" charset="0"/>
                        </a:rPr>
                        <a:t>p</a:t>
                      </a:r>
                      <a:r>
                        <a:rPr lang="cy-GB" sz="1600" b="1">
                          <a:latin typeface="Helvetica" panose="020B0604020202020204" pitchFamily="34" charset="0"/>
                          <a:cs typeface="Helvetica" panose="020B0604020202020204" pitchFamily="34" charset="0"/>
                        </a:rPr>
                        <a:t>resenoldeb 100% yn wythnosol</a:t>
                      </a:r>
                    </a:p>
                    <a:p>
                      <a:pPr algn="l"/>
                      <a:r>
                        <a:rPr lang="cy-GB" sz="1600" b="1">
                          <a:latin typeface="Helvetica" panose="020B0604020202020204" pitchFamily="34" charset="0"/>
                          <a:cs typeface="Helvetica" panose="020B0604020202020204" pitchFamily="34" charset="0"/>
                        </a:rPr>
                        <a:t>                                   </a:t>
                      </a:r>
                    </a:p>
                    <a:p>
                      <a:pPr algn="l"/>
                      <a:r>
                        <a:rPr lang="cy-GB" sz="1600" b="1">
                          <a:latin typeface="Helvetica" panose="020B0604020202020204" pitchFamily="34" charset="0"/>
                          <a:cs typeface="Helvetica" panose="020B0604020202020204" pitchFamily="34" charset="0"/>
                        </a:rPr>
                        <a:t>                                    GDLlC</a:t>
                      </a:r>
                      <a:r>
                        <a:rPr lang="cy-GB" sz="1600" b="1" baseline="0">
                          <a:latin typeface="Helvetica" panose="020B0604020202020204" pitchFamily="34" charset="0"/>
                          <a:cs typeface="Helvetica" panose="020B0604020202020204" pitchFamily="34" charset="0"/>
                        </a:rPr>
                        <a:t> AB: 50% Hyd/Chwe/Mai</a:t>
                      </a:r>
                    </a:p>
                    <a:p>
                      <a:pPr algn="l"/>
                      <a:r>
                        <a:rPr lang="cy-GB" sz="1600" b="1" baseline="0">
                          <a:latin typeface="Helvetica" panose="020B0604020202020204" pitchFamily="34" charset="0"/>
                          <a:cs typeface="Helvetica" panose="020B0604020202020204" pitchFamily="34" charset="0"/>
                        </a:rPr>
                        <a:t>                                         100% Rhag/Mawrth/Mehefin</a:t>
                      </a:r>
                    </a:p>
                    <a:p>
                      <a:pPr algn="l" rtl="0"/>
                      <a:endParaRPr lang="en-GB" sz="1600" b="1" baseline="0"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2599062472"/>
                  </a:ext>
                </a:extLst>
              </a:tr>
              <a:tr h="490287">
                <a:tc>
                  <a:txBody>
                    <a:bodyPr/>
                    <a:lstStyle/>
                    <a:p>
                      <a:pPr algn="ctr"/>
                      <a:r>
                        <a:rPr lang="cy-GB" sz="1600" b="1">
                          <a:latin typeface="Helvetica" panose="020B0604020202020204" pitchFamily="34" charset="0"/>
                          <a:cs typeface="Helvetica" panose="020B0604020202020204" pitchFamily="34" charset="0"/>
                        </a:rPr>
                        <a:t>Hysbysiad</a:t>
                      </a:r>
                      <a:r>
                        <a:rPr lang="cy-GB" sz="1600" b="1" baseline="0">
                          <a:latin typeface="Helvetica" panose="020B0604020202020204" pitchFamily="34" charset="0"/>
                          <a:cs typeface="Helvetica" panose="020B0604020202020204" pitchFamily="34" charset="0"/>
                        </a:rPr>
                        <a:t> o Newidiadau (GDLlC AB)</a:t>
                      </a:r>
                    </a:p>
                  </a:txBody>
                  <a:tcPr marL="68580" marR="68580" marT="34290" marB="34290" anchor="ctr"/>
                </a:tc>
                <a:tc>
                  <a:txBody>
                    <a:bodyPr/>
                    <a:lstStyle/>
                    <a:p>
                      <a:pPr algn="ctr"/>
                      <a:r>
                        <a:rPr lang="cy-GB" sz="1600" b="1">
                          <a:latin typeface="Helvetica" panose="020B0604020202020204" pitchFamily="34" charset="0"/>
                          <a:cs typeface="Helvetica" panose="020B0604020202020204" pitchFamily="34" charset="0"/>
                        </a:rPr>
                        <a:t>100% o fewn 10 niwrnod </a:t>
                      </a:r>
                      <a:r>
                        <a:rPr lang="cy-GB" sz="1600" b="1" baseline="0">
                          <a:latin typeface="Helvetica" panose="020B0604020202020204" pitchFamily="34" charset="0"/>
                          <a:cs typeface="Helvetica" panose="020B0604020202020204" pitchFamily="34" charset="0"/>
                        </a:rPr>
                        <a:t>gwaith (o pan ddigwyddodd y newid)</a:t>
                      </a:r>
                    </a:p>
                  </a:txBody>
                  <a:tcPr marL="68580" marR="68580" marT="34290" marB="34290" anchor="ctr"/>
                </a:tc>
                <a:extLst>
                  <a:ext uri="{0D108BD9-81ED-4DB2-BD59-A6C34878D82A}">
                    <a16:rowId xmlns:a16="http://schemas.microsoft.com/office/drawing/2014/main" val="1001634654"/>
                  </a:ext>
                </a:extLst>
              </a:tr>
              <a:tr h="878176">
                <a:tc>
                  <a:txBody>
                    <a:bodyPr/>
                    <a:lstStyle/>
                    <a:p>
                      <a:pPr algn="ctr"/>
                      <a:r>
                        <a:rPr lang="cy-GB" sz="1600" b="1">
                          <a:latin typeface="Helvetica" panose="020B0604020202020204" pitchFamily="34" charset="0"/>
                          <a:cs typeface="Helvetica" panose="020B0604020202020204" pitchFamily="34" charset="0"/>
                        </a:rPr>
                        <a:t>Dileu</a:t>
                      </a:r>
                    </a:p>
                    <a:p>
                      <a:pPr algn="ctr"/>
                      <a:r>
                        <a:rPr lang="cy-GB" sz="1600" b="1">
                          <a:latin typeface="Helvetica" panose="020B0604020202020204" pitchFamily="34" charset="0"/>
                          <a:cs typeface="Helvetica" panose="020B0604020202020204" pitchFamily="34" charset="0"/>
                        </a:rPr>
                        <a:t>(Cytundebau</a:t>
                      </a:r>
                      <a:r>
                        <a:rPr lang="cy-GB" sz="1600" b="1" baseline="0">
                          <a:latin typeface="Helvetica" panose="020B0604020202020204" pitchFamily="34" charset="0"/>
                          <a:cs typeface="Helvetica" panose="020B0604020202020204" pitchFamily="34" charset="0"/>
                        </a:rPr>
                        <a:t> Dysgu Dyledus)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y-GB" sz="1600" b="1">
                          <a:latin typeface="Helvetica" panose="020B0604020202020204" pitchFamily="34" charset="0"/>
                          <a:cs typeface="Helvetica" panose="020B0604020202020204" pitchFamily="34" charset="0"/>
                        </a:rPr>
                        <a:t>100% o fewn 10 diwrnod</a:t>
                      </a:r>
                      <a:r>
                        <a:rPr lang="cy-GB" sz="1600" b="1" baseline="0">
                          <a:latin typeface="Helvetica" panose="020B0604020202020204" pitchFamily="34" charset="0"/>
                          <a:cs typeface="Helvetica" panose="020B0604020202020204" pitchFamily="34" charset="0"/>
                        </a:rPr>
                        <a:t> gwaith i gais a gymeradwywyd erbyn wythnos lawn gyntaf blwyddyn academaidd</a:t>
                      </a:r>
                    </a:p>
                    <a:p>
                      <a:pPr algn="l" rtl="0"/>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772322286"/>
                  </a:ext>
                </a:extLst>
              </a:tr>
              <a:tr h="6105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y-GB" sz="1600" b="1">
                          <a:latin typeface="Helvetica" panose="020B0604020202020204" pitchFamily="34" charset="0"/>
                          <a:cs typeface="Helvetica" panose="020B0604020202020204" pitchFamily="34" charset="0"/>
                        </a:rPr>
                        <a:t>Tynnu'n ôl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Helvetica" panose="020B0604020202020204" pitchFamily="34" charset="0"/>
                        <a:cs typeface="Helvetica"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y-GB" sz="1600" b="1">
                          <a:latin typeface="Helvetica" panose="020B0604020202020204" pitchFamily="34" charset="0"/>
                          <a:cs typeface="Helvetica" panose="020B0604020202020204" pitchFamily="34" charset="0"/>
                        </a:rPr>
                        <a:t>100% o fewn 30 niwrnod gwaith</a:t>
                      </a:r>
                    </a:p>
                    <a:p>
                      <a:pPr algn="l" rtl="0"/>
                      <a:endParaRPr lang="en-GB" sz="1600" b="1" dirty="0">
                        <a:latin typeface="Helvetica" panose="020B0604020202020204" pitchFamily="34" charset="0"/>
                        <a:cs typeface="Helvetica" panose="020B0604020202020204" pitchFamily="34" charset="0"/>
                      </a:endParaRPr>
                    </a:p>
                  </a:txBody>
                  <a:tcPr marL="68580" marR="68580" marT="34290" marB="34290" anchor="ctr"/>
                </a:tc>
                <a:extLst>
                  <a:ext uri="{0D108BD9-81ED-4DB2-BD59-A6C34878D82A}">
                    <a16:rowId xmlns:a16="http://schemas.microsoft.com/office/drawing/2014/main" val="2654821217"/>
                  </a:ext>
                </a:extLst>
              </a:tr>
            </a:tbl>
          </a:graphicData>
        </a:graphic>
      </p:graphicFrame>
    </p:spTree>
    <p:extLst>
      <p:ext uri="{BB962C8B-B14F-4D97-AF65-F5344CB8AC3E}">
        <p14:creationId xmlns:p14="http://schemas.microsoft.com/office/powerpoint/2010/main" val="2774423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355C-F446-123C-F5C4-9C671CC417F7}"/>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8D734DEA-93F6-0D1F-7A24-2C79222D2630}"/>
              </a:ext>
            </a:extLst>
          </p:cNvPr>
          <p:cNvSpPr>
            <a:spLocks noGrp="1"/>
          </p:cNvSpPr>
          <p:nvPr>
            <p:ph type="title" idx="4294967295"/>
          </p:nvPr>
        </p:nvSpPr>
        <p:spPr>
          <a:xfrm>
            <a:off x="267840" y="283697"/>
            <a:ext cx="9418638" cy="15240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Cadarnhad presenoldeb LCA Cymru</a:t>
            </a:r>
            <a:br>
              <a:rPr lang="cy-GB">
                <a:latin typeface="Calibri" panose="020F0502020204030204" pitchFamily="34" charset="0"/>
                <a:ea typeface="Calibri" panose="020F0502020204030204" pitchFamily="34" charset="0"/>
                <a:cs typeface="Calibri" panose="020F0502020204030204" pitchFamily="34" charset="0"/>
              </a:rPr>
            </a:br>
            <a:endParaRPr lang="cy-GB">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AC92B14-6641-B2C6-07B8-89A40C9D7E5B}"/>
              </a:ext>
            </a:extLst>
          </p:cNvPr>
          <p:cNvSpPr txBox="1"/>
          <p:nvPr/>
        </p:nvSpPr>
        <p:spPr>
          <a:xfrm>
            <a:off x="267840" y="1556287"/>
            <a:ext cx="8082664" cy="369332"/>
          </a:xfrm>
          <a:prstGeom prst="rect">
            <a:avLst/>
          </a:prstGeom>
          <a:noFill/>
        </p:spPr>
        <p:txBody>
          <a:bodyPr wrap="square" rtlCol="0">
            <a:spAutoFit/>
          </a:bodyPr>
          <a:lstStyle/>
          <a:p>
            <a:r>
              <a:rPr lang="cy-GB">
                <a:solidFill>
                  <a:schemeClr val="bg1"/>
                </a:solidFill>
                <a:latin typeface="Helvetica" panose="020B0604020202020204" pitchFamily="34" charset="0"/>
                <a:cs typeface="Helvetica" panose="020B0604020202020204" pitchFamily="34" charset="0"/>
              </a:rPr>
              <a:t>Rhagfyr 2025</a:t>
            </a:r>
          </a:p>
        </p:txBody>
      </p:sp>
      <p:graphicFrame>
        <p:nvGraphicFramePr>
          <p:cNvPr id="6" name="Object 5">
            <a:extLst>
              <a:ext uri="{FF2B5EF4-FFF2-40B4-BE49-F238E27FC236}">
                <a16:creationId xmlns:a16="http://schemas.microsoft.com/office/drawing/2014/main" id="{FE5A3FF4-6E37-4B17-99AC-235569E5D323}"/>
              </a:ext>
            </a:extLst>
          </p:cNvPr>
          <p:cNvGraphicFramePr>
            <a:graphicFrameLocks noChangeAspect="1"/>
          </p:cNvGraphicFramePr>
          <p:nvPr>
            <p:extLst>
              <p:ext uri="{D42A27DB-BD31-4B8C-83A1-F6EECF244321}">
                <p14:modId xmlns:p14="http://schemas.microsoft.com/office/powerpoint/2010/main" val="251731274"/>
              </p:ext>
            </p:extLst>
          </p:nvPr>
        </p:nvGraphicFramePr>
        <p:xfrm>
          <a:off x="9686478" y="1045697"/>
          <a:ext cx="1113971" cy="999323"/>
        </p:xfrm>
        <a:graphic>
          <a:graphicData uri="http://schemas.openxmlformats.org/presentationml/2006/ole">
            <mc:AlternateContent xmlns:mc="http://schemas.openxmlformats.org/markup-compatibility/2006">
              <mc:Choice xmlns:v="urn:schemas-microsoft-com:vml" Requires="v">
                <p:oleObj name="Worksheet" r:id="rId3" imgW="819113" imgH="927217" progId="Excel.Sheet.12">
                  <p:embed/>
                </p:oleObj>
              </mc:Choice>
              <mc:Fallback>
                <p:oleObj name="Worksheet" r:id="rId3" imgW="819113" imgH="927217" progId="Excel.Sheet.12">
                  <p:embed/>
                  <p:pic>
                    <p:nvPicPr>
                      <p:cNvPr id="6" name="Object 5">
                        <a:extLst>
                          <a:ext uri="{FF2B5EF4-FFF2-40B4-BE49-F238E27FC236}">
                            <a16:creationId xmlns:a16="http://schemas.microsoft.com/office/drawing/2014/main" id="{FE5A3FF4-6E37-4B17-99AC-235569E5D323}"/>
                          </a:ext>
                        </a:extLst>
                      </p:cNvPr>
                      <p:cNvPicPr/>
                      <p:nvPr/>
                    </p:nvPicPr>
                    <p:blipFill>
                      <a:blip r:embed="rId4"/>
                      <a:stretch>
                        <a:fillRect/>
                      </a:stretch>
                    </p:blipFill>
                    <p:spPr>
                      <a:xfrm>
                        <a:off x="9686478" y="1045697"/>
                        <a:ext cx="1113971" cy="999323"/>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D19CA70E-502D-57DC-A608-993443F98B7C}"/>
              </a:ext>
            </a:extLst>
          </p:cNvPr>
          <p:cNvGraphicFramePr>
            <a:graphicFrameLocks noGrp="1"/>
          </p:cNvGraphicFramePr>
          <p:nvPr>
            <p:extLst>
              <p:ext uri="{D42A27DB-BD31-4B8C-83A1-F6EECF244321}">
                <p14:modId xmlns:p14="http://schemas.microsoft.com/office/powerpoint/2010/main" val="3539010486"/>
              </p:ext>
            </p:extLst>
          </p:nvPr>
        </p:nvGraphicFramePr>
        <p:xfrm>
          <a:off x="312478" y="1978429"/>
          <a:ext cx="8082665" cy="3176270"/>
        </p:xfrm>
        <a:graphic>
          <a:graphicData uri="http://schemas.openxmlformats.org/drawingml/2006/table">
            <a:tbl>
              <a:tblPr/>
              <a:tblGrid>
                <a:gridCol w="885357">
                  <a:extLst>
                    <a:ext uri="{9D8B030D-6E8A-4147-A177-3AD203B41FA5}">
                      <a16:colId xmlns:a16="http://schemas.microsoft.com/office/drawing/2014/main" val="2719160479"/>
                    </a:ext>
                  </a:extLst>
                </a:gridCol>
                <a:gridCol w="892829">
                  <a:extLst>
                    <a:ext uri="{9D8B030D-6E8A-4147-A177-3AD203B41FA5}">
                      <a16:colId xmlns:a16="http://schemas.microsoft.com/office/drawing/2014/main" val="2680540083"/>
                    </a:ext>
                  </a:extLst>
                </a:gridCol>
                <a:gridCol w="781324">
                  <a:extLst>
                    <a:ext uri="{9D8B030D-6E8A-4147-A177-3AD203B41FA5}">
                      <a16:colId xmlns:a16="http://schemas.microsoft.com/office/drawing/2014/main" val="936384244"/>
                    </a:ext>
                  </a:extLst>
                </a:gridCol>
                <a:gridCol w="969920">
                  <a:extLst>
                    <a:ext uri="{9D8B030D-6E8A-4147-A177-3AD203B41FA5}">
                      <a16:colId xmlns:a16="http://schemas.microsoft.com/office/drawing/2014/main" val="3146865577"/>
                    </a:ext>
                  </a:extLst>
                </a:gridCol>
                <a:gridCol w="829845">
                  <a:extLst>
                    <a:ext uri="{9D8B030D-6E8A-4147-A177-3AD203B41FA5}">
                      <a16:colId xmlns:a16="http://schemas.microsoft.com/office/drawing/2014/main" val="1876056251"/>
                    </a:ext>
                  </a:extLst>
                </a:gridCol>
                <a:gridCol w="828999">
                  <a:extLst>
                    <a:ext uri="{9D8B030D-6E8A-4147-A177-3AD203B41FA5}">
                      <a16:colId xmlns:a16="http://schemas.microsoft.com/office/drawing/2014/main" val="1278247987"/>
                    </a:ext>
                  </a:extLst>
                </a:gridCol>
                <a:gridCol w="550418">
                  <a:extLst>
                    <a:ext uri="{9D8B030D-6E8A-4147-A177-3AD203B41FA5}">
                      <a16:colId xmlns:a16="http://schemas.microsoft.com/office/drawing/2014/main" val="1710160919"/>
                    </a:ext>
                  </a:extLst>
                </a:gridCol>
                <a:gridCol w="830893">
                  <a:extLst>
                    <a:ext uri="{9D8B030D-6E8A-4147-A177-3AD203B41FA5}">
                      <a16:colId xmlns:a16="http://schemas.microsoft.com/office/drawing/2014/main" val="4109799700"/>
                    </a:ext>
                  </a:extLst>
                </a:gridCol>
                <a:gridCol w="798897">
                  <a:extLst>
                    <a:ext uri="{9D8B030D-6E8A-4147-A177-3AD203B41FA5}">
                      <a16:colId xmlns:a16="http://schemas.microsoft.com/office/drawing/2014/main" val="1934996854"/>
                    </a:ext>
                  </a:extLst>
                </a:gridCol>
                <a:gridCol w="714183">
                  <a:extLst>
                    <a:ext uri="{9D8B030D-6E8A-4147-A177-3AD203B41FA5}">
                      <a16:colId xmlns:a16="http://schemas.microsoft.com/office/drawing/2014/main" val="3783868023"/>
                    </a:ext>
                  </a:extLst>
                </a:gridCol>
              </a:tblGrid>
              <a:tr h="463384">
                <a:tc>
                  <a:txBody>
                    <a:bodyPr/>
                    <a:lstStyle/>
                    <a:p>
                      <a:pPr algn="ctr" fontAlgn="ctr">
                        <a:buNone/>
                      </a:pPr>
                      <a:r>
                        <a:rPr lang="cy-GB" sz="1100" b="1" i="0" u="none" strike="noStrike" dirty="0">
                          <a:solidFill>
                            <a:srgbClr val="000000"/>
                          </a:solidFill>
                          <a:effectLst/>
                          <a:latin typeface="Helvetica" panose="020B0604020202020204" pitchFamily="34" charset="0"/>
                          <a:cs typeface="Helvetica" panose="020B0604020202020204" pitchFamily="34" charset="0"/>
                        </a:rPr>
                        <a:t>Presenoldeb</a:t>
                      </a:r>
                    </a:p>
                    <a:p>
                      <a:pPr algn="ctr" fontAlgn="ctr">
                        <a:buNone/>
                      </a:pPr>
                      <a:r>
                        <a:rPr lang="cy-GB" sz="1100" b="1" i="0" u="none" strike="noStrike" dirty="0">
                          <a:solidFill>
                            <a:srgbClr val="000000"/>
                          </a:solidFill>
                          <a:effectLst/>
                          <a:latin typeface="Helvetica" panose="020B0604020202020204" pitchFamily="34" charset="0"/>
                          <a:cs typeface="Helvetica" panose="020B0604020202020204" pitchFamily="34" charset="0"/>
                        </a:rPr>
                        <a:t>ar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Dyddiad diwedd yr wythnos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Dyddiad talu</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Nifer gyda Chytundeb Dysgu</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Yn bresennol</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Ddim yn bresennol</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Ar wyliau</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dirty="0">
                          <a:solidFill>
                            <a:srgbClr val="000000"/>
                          </a:solidFill>
                          <a:effectLst/>
                          <a:latin typeface="Helvetica" panose="020B0604020202020204" pitchFamily="34" charset="0"/>
                          <a:cs typeface="Helvetica" panose="020B0604020202020204" pitchFamily="34" charset="0"/>
                        </a:rPr>
                        <a:t>Cyfanswm wedi'i gadarnhau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dirty="0">
                          <a:solidFill>
                            <a:srgbClr val="000000"/>
                          </a:solidFill>
                          <a:effectLst/>
                          <a:latin typeface="Helvetica" panose="020B0604020202020204" pitchFamily="34" charset="0"/>
                          <a:cs typeface="Helvetica" panose="020B0604020202020204" pitchFamily="34" charset="0"/>
                        </a:rPr>
                        <a:t>Cyfanswm heb ei gadarnhau</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tc>
                  <a:txBody>
                    <a:bodyPr/>
                    <a:lstStyle/>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a:t>
                      </a:r>
                    </a:p>
                    <a:p>
                      <a:pPr algn="ctr" fontAlgn="ctr">
                        <a:buNone/>
                      </a:pPr>
                      <a:r>
                        <a:rPr lang="cy-GB" sz="1100" b="1" i="0" u="none" strike="noStrike">
                          <a:solidFill>
                            <a:srgbClr val="000000"/>
                          </a:solidFill>
                          <a:effectLst/>
                          <a:latin typeface="Helvetica" panose="020B0604020202020204" pitchFamily="34" charset="0"/>
                          <a:cs typeface="Helvetica" panose="020B0604020202020204" pitchFamily="34" charset="0"/>
                        </a:rPr>
                        <a:t>cadarnhawyd</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5E6A2"/>
                    </a:solidFill>
                  </a:tcPr>
                </a:tc>
                <a:extLst>
                  <a:ext uri="{0D108BD9-81ED-4DB2-BD59-A6C34878D82A}">
                    <a16:rowId xmlns:a16="http://schemas.microsoft.com/office/drawing/2014/main" val="3952391445"/>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11/12/2025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05/12/25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15/12/25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17066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11962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4724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16693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373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831336843"/>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18/12/2025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29/12/25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16164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11783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4281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16069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488150042"/>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29/12/25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12536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4013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5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16554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420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4536913"/>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25/12/2025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19/12/25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29/12/25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10857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3474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35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14366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2608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84.6%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extLst>
                  <a:ext uri="{0D108BD9-81ED-4DB2-BD59-A6C34878D82A}">
                    <a16:rowId xmlns:a16="http://schemas.microsoft.com/office/drawing/2014/main" val="4263169986"/>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01/01/2026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26/12/25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12/01/26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16986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16878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16878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108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2576411425"/>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08/01/2026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26/12/25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12/01/26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17057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16976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81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99.5%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2070435362"/>
                  </a:ext>
                </a:extLst>
              </a:tr>
              <a:tr h="381000">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08/01/2026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02/01/25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12/01/26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17057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0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16978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a:solidFill>
                            <a:srgbClr val="000000"/>
                          </a:solidFill>
                          <a:effectLst/>
                          <a:latin typeface="Helvetica" panose="020B0604020202020204" pitchFamily="34" charset="0"/>
                          <a:cs typeface="Helvetica" panose="020B0604020202020204" pitchFamily="34" charset="0"/>
                        </a:rPr>
                        <a:t>79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100" b="0" i="0" u="none" strike="noStrike" dirty="0">
                          <a:solidFill>
                            <a:srgbClr val="000000"/>
                          </a:solidFill>
                          <a:effectLst/>
                          <a:latin typeface="Helvetica" panose="020B0604020202020204" pitchFamily="34" charset="0"/>
                          <a:cs typeface="Helvetica" panose="020B0604020202020204" pitchFamily="34" charset="0"/>
                        </a:rPr>
                        <a:t>99.5%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4014319264"/>
                  </a:ext>
                </a:extLst>
              </a:tr>
            </a:tbl>
          </a:graphicData>
        </a:graphic>
      </p:graphicFrame>
      <p:graphicFrame>
        <p:nvGraphicFramePr>
          <p:cNvPr id="10" name="Object 9">
            <a:extLst>
              <a:ext uri="{FF2B5EF4-FFF2-40B4-BE49-F238E27FC236}">
                <a16:creationId xmlns:a16="http://schemas.microsoft.com/office/drawing/2014/main" id="{23169B12-D55D-6C2A-FD3A-D9DD9EF8F35E}"/>
              </a:ext>
            </a:extLst>
          </p:cNvPr>
          <p:cNvGraphicFramePr>
            <a:graphicFrameLocks noChangeAspect="1"/>
          </p:cNvGraphicFramePr>
          <p:nvPr>
            <p:extLst>
              <p:ext uri="{D42A27DB-BD31-4B8C-83A1-F6EECF244321}">
                <p14:modId xmlns:p14="http://schemas.microsoft.com/office/powerpoint/2010/main" val="506436897"/>
              </p:ext>
            </p:extLst>
          </p:nvPr>
        </p:nvGraphicFramePr>
        <p:xfrm>
          <a:off x="331528" y="5496163"/>
          <a:ext cx="7600950" cy="768350"/>
        </p:xfrm>
        <a:graphic>
          <a:graphicData uri="http://schemas.openxmlformats.org/presentationml/2006/ole">
            <mc:AlternateContent xmlns:mc="http://schemas.openxmlformats.org/markup-compatibility/2006">
              <mc:Choice xmlns:v="urn:schemas-microsoft-com:vml" Requires="v">
                <p:oleObj name="Worksheet" r:id="rId5" imgW="7600864" imgH="768175" progId="Excel.Sheet.12">
                  <p:embed/>
                </p:oleObj>
              </mc:Choice>
              <mc:Fallback>
                <p:oleObj name="Worksheet" r:id="rId5" imgW="7600864" imgH="768175" progId="Excel.Sheet.12">
                  <p:embed/>
                  <p:pic>
                    <p:nvPicPr>
                      <p:cNvPr id="10" name="Object 9">
                        <a:extLst>
                          <a:ext uri="{FF2B5EF4-FFF2-40B4-BE49-F238E27FC236}">
                            <a16:creationId xmlns:a16="http://schemas.microsoft.com/office/drawing/2014/main" id="{23169B12-D55D-6C2A-FD3A-D9DD9EF8F35E}"/>
                          </a:ext>
                        </a:extLst>
                      </p:cNvPr>
                      <p:cNvPicPr/>
                      <p:nvPr/>
                    </p:nvPicPr>
                    <p:blipFill>
                      <a:blip r:embed="rId6"/>
                      <a:stretch>
                        <a:fillRect/>
                      </a:stretch>
                    </p:blipFill>
                    <p:spPr>
                      <a:xfrm>
                        <a:off x="331528" y="5496163"/>
                        <a:ext cx="7600950" cy="76835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6FBB757-11F4-3D2F-2819-053D6798B304}"/>
              </a:ext>
            </a:extLst>
          </p:cNvPr>
          <p:cNvPicPr>
            <a:picLocks noChangeAspect="1"/>
          </p:cNvPicPr>
          <p:nvPr/>
        </p:nvPicPr>
        <p:blipFill>
          <a:blip r:embed="rId7"/>
          <a:stretch>
            <a:fillRect/>
          </a:stretch>
        </p:blipFill>
        <p:spPr>
          <a:xfrm>
            <a:off x="8596091" y="2621833"/>
            <a:ext cx="3294743" cy="2339080"/>
          </a:xfrm>
          <a:prstGeom prst="rect">
            <a:avLst/>
          </a:prstGeom>
        </p:spPr>
      </p:pic>
      <p:graphicFrame>
        <p:nvGraphicFramePr>
          <p:cNvPr id="18" name="Object 17">
            <a:extLst>
              <a:ext uri="{FF2B5EF4-FFF2-40B4-BE49-F238E27FC236}">
                <a16:creationId xmlns:a16="http://schemas.microsoft.com/office/drawing/2014/main" id="{DE96F32A-74C0-EBF9-B1D1-C2D4E2675F83}"/>
              </a:ext>
            </a:extLst>
          </p:cNvPr>
          <p:cNvGraphicFramePr>
            <a:graphicFrameLocks noChangeAspect="1"/>
          </p:cNvGraphicFramePr>
          <p:nvPr>
            <p:extLst>
              <p:ext uri="{D42A27DB-BD31-4B8C-83A1-F6EECF244321}">
                <p14:modId xmlns:p14="http://schemas.microsoft.com/office/powerpoint/2010/main" val="2435869547"/>
              </p:ext>
            </p:extLst>
          </p:nvPr>
        </p:nvGraphicFramePr>
        <p:xfrm>
          <a:off x="8152071" y="5496163"/>
          <a:ext cx="3543300" cy="768350"/>
        </p:xfrm>
        <a:graphic>
          <a:graphicData uri="http://schemas.openxmlformats.org/presentationml/2006/ole">
            <mc:AlternateContent xmlns:mc="http://schemas.openxmlformats.org/markup-compatibility/2006">
              <mc:Choice xmlns:v="urn:schemas-microsoft-com:vml" Requires="v">
                <p:oleObj name="Worksheet" r:id="rId8" imgW="3543177" imgH="768255" progId="Excel.Sheet.12">
                  <p:embed/>
                </p:oleObj>
              </mc:Choice>
              <mc:Fallback>
                <p:oleObj name="Worksheet" r:id="rId8" imgW="3543177" imgH="768255" progId="Excel.Sheet.12">
                  <p:embed/>
                  <p:pic>
                    <p:nvPicPr>
                      <p:cNvPr id="18" name="Object 17">
                        <a:extLst>
                          <a:ext uri="{FF2B5EF4-FFF2-40B4-BE49-F238E27FC236}">
                            <a16:creationId xmlns:a16="http://schemas.microsoft.com/office/drawing/2014/main" id="{DE96F32A-74C0-EBF9-B1D1-C2D4E2675F83}"/>
                          </a:ext>
                        </a:extLst>
                      </p:cNvPr>
                      <p:cNvPicPr/>
                      <p:nvPr/>
                    </p:nvPicPr>
                    <p:blipFill>
                      <a:blip r:embed="rId9"/>
                      <a:stretch>
                        <a:fillRect/>
                      </a:stretch>
                    </p:blipFill>
                    <p:spPr>
                      <a:xfrm>
                        <a:off x="8152071" y="5496163"/>
                        <a:ext cx="3543300" cy="768350"/>
                      </a:xfrm>
                      <a:prstGeom prst="rect">
                        <a:avLst/>
                      </a:prstGeom>
                    </p:spPr>
                  </p:pic>
                </p:oleObj>
              </mc:Fallback>
            </mc:AlternateContent>
          </a:graphicData>
        </a:graphic>
      </p:graphicFrame>
    </p:spTree>
    <p:extLst>
      <p:ext uri="{BB962C8B-B14F-4D97-AF65-F5344CB8AC3E}">
        <p14:creationId xmlns:p14="http://schemas.microsoft.com/office/powerpoint/2010/main" val="2383333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A2142-A883-F12D-4085-B87E45E48497}"/>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6342615C-90A5-D8BC-9296-C8A23D280272}"/>
              </a:ext>
            </a:extLst>
          </p:cNvPr>
          <p:cNvSpPr>
            <a:spLocks noGrp="1"/>
          </p:cNvSpPr>
          <p:nvPr>
            <p:ph type="title" idx="4294967295"/>
          </p:nvPr>
        </p:nvSpPr>
        <p:spPr>
          <a:xfrm>
            <a:off x="163286" y="463550"/>
            <a:ext cx="9418638" cy="15240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Cytundebau Dysgu LCA Cymru </a:t>
            </a:r>
            <a:br>
              <a:rPr lang="cy-GB">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cy-GB">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6D1532E1-6AAE-9CAC-7286-E5CA4783D585}"/>
              </a:ext>
            </a:extLst>
          </p:cNvPr>
          <p:cNvGraphicFramePr>
            <a:graphicFrameLocks noGrp="1"/>
          </p:cNvGraphicFramePr>
          <p:nvPr>
            <p:extLst>
              <p:ext uri="{D42A27DB-BD31-4B8C-83A1-F6EECF244321}">
                <p14:modId xmlns:p14="http://schemas.microsoft.com/office/powerpoint/2010/main" val="3255053519"/>
              </p:ext>
            </p:extLst>
          </p:nvPr>
        </p:nvGraphicFramePr>
        <p:xfrm>
          <a:off x="290286" y="1987550"/>
          <a:ext cx="8108040" cy="2427402"/>
        </p:xfrm>
        <a:graphic>
          <a:graphicData uri="http://schemas.openxmlformats.org/drawingml/2006/table">
            <a:tbl>
              <a:tblPr/>
              <a:tblGrid>
                <a:gridCol w="3729699">
                  <a:extLst>
                    <a:ext uri="{9D8B030D-6E8A-4147-A177-3AD203B41FA5}">
                      <a16:colId xmlns:a16="http://schemas.microsoft.com/office/drawing/2014/main" val="3569285613"/>
                    </a:ext>
                  </a:extLst>
                </a:gridCol>
                <a:gridCol w="1459447">
                  <a:extLst>
                    <a:ext uri="{9D8B030D-6E8A-4147-A177-3AD203B41FA5}">
                      <a16:colId xmlns:a16="http://schemas.microsoft.com/office/drawing/2014/main" val="745729531"/>
                    </a:ext>
                  </a:extLst>
                </a:gridCol>
                <a:gridCol w="1459447">
                  <a:extLst>
                    <a:ext uri="{9D8B030D-6E8A-4147-A177-3AD203B41FA5}">
                      <a16:colId xmlns:a16="http://schemas.microsoft.com/office/drawing/2014/main" val="3747979807"/>
                    </a:ext>
                  </a:extLst>
                </a:gridCol>
                <a:gridCol w="1459447">
                  <a:extLst>
                    <a:ext uri="{9D8B030D-6E8A-4147-A177-3AD203B41FA5}">
                      <a16:colId xmlns:a16="http://schemas.microsoft.com/office/drawing/2014/main" val="704345384"/>
                    </a:ext>
                  </a:extLst>
                </a:gridCol>
              </a:tblGrid>
              <a:tr h="1213701">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Cytundebau Dysgu LCA</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2611336238"/>
                  </a:ext>
                </a:extLst>
              </a:tr>
              <a:tr h="1213701">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Dyddiau gwaith cyfartalog</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33363897"/>
                  </a:ext>
                </a:extLst>
              </a:tr>
            </a:tbl>
          </a:graphicData>
        </a:graphic>
      </p:graphicFrame>
      <p:graphicFrame>
        <p:nvGraphicFramePr>
          <p:cNvPr id="8" name="Object 7">
            <a:extLst>
              <a:ext uri="{FF2B5EF4-FFF2-40B4-BE49-F238E27FC236}">
                <a16:creationId xmlns:a16="http://schemas.microsoft.com/office/drawing/2014/main" id="{570CF8E8-33EF-4741-D19F-C3D7BA29CA80}"/>
              </a:ext>
            </a:extLst>
          </p:cNvPr>
          <p:cNvGraphicFramePr>
            <a:graphicFrameLocks noChangeAspect="1"/>
          </p:cNvGraphicFramePr>
          <p:nvPr>
            <p:extLst>
              <p:ext uri="{D42A27DB-BD31-4B8C-83A1-F6EECF244321}">
                <p14:modId xmlns:p14="http://schemas.microsoft.com/office/powerpoint/2010/main" val="1408752196"/>
              </p:ext>
            </p:extLst>
          </p:nvPr>
        </p:nvGraphicFramePr>
        <p:xfrm>
          <a:off x="9378725" y="2439250"/>
          <a:ext cx="1390903" cy="1394221"/>
        </p:xfrm>
        <a:graphic>
          <a:graphicData uri="http://schemas.openxmlformats.org/presentationml/2006/ole">
            <mc:AlternateContent xmlns:mc="http://schemas.openxmlformats.org/markup-compatibility/2006">
              <mc:Choice xmlns:v="urn:schemas-microsoft-com:vml" Requires="v">
                <p:oleObj name="Worksheet" r:id="rId3" imgW="819113" imgH="927012" progId="Excel.Sheet.12">
                  <p:embed/>
                </p:oleObj>
              </mc:Choice>
              <mc:Fallback>
                <p:oleObj name="Worksheet" r:id="rId3" imgW="819113" imgH="927012" progId="Excel.Sheet.12">
                  <p:embed/>
                  <p:pic>
                    <p:nvPicPr>
                      <p:cNvPr id="8" name="Object 7">
                        <a:extLst>
                          <a:ext uri="{FF2B5EF4-FFF2-40B4-BE49-F238E27FC236}">
                            <a16:creationId xmlns:a16="http://schemas.microsoft.com/office/drawing/2014/main" id="{570CF8E8-33EF-4741-D19F-C3D7BA29CA80}"/>
                          </a:ext>
                        </a:extLst>
                      </p:cNvPr>
                      <p:cNvPicPr/>
                      <p:nvPr/>
                    </p:nvPicPr>
                    <p:blipFill>
                      <a:blip r:embed="rId4"/>
                      <a:stretch>
                        <a:fillRect/>
                      </a:stretch>
                    </p:blipFill>
                    <p:spPr>
                      <a:xfrm>
                        <a:off x="9378725" y="2439250"/>
                        <a:ext cx="1390903" cy="1394221"/>
                      </a:xfrm>
                      <a:prstGeom prst="rect">
                        <a:avLst/>
                      </a:prstGeom>
                    </p:spPr>
                  </p:pic>
                </p:oleObj>
              </mc:Fallback>
            </mc:AlternateContent>
          </a:graphicData>
        </a:graphic>
      </p:graphicFrame>
    </p:spTree>
    <p:extLst>
      <p:ext uri="{BB962C8B-B14F-4D97-AF65-F5344CB8AC3E}">
        <p14:creationId xmlns:p14="http://schemas.microsoft.com/office/powerpoint/2010/main" val="275802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8BE1-2412-5AA7-7952-8893DD44CE1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C13276E-04CB-4257-2827-1B3B82310752}"/>
              </a:ext>
            </a:extLst>
          </p:cNvPr>
          <p:cNvSpPr>
            <a:spLocks noGrp="1"/>
          </p:cNvSpPr>
          <p:nvPr>
            <p:ph type="title" idx="4294967295"/>
          </p:nvPr>
        </p:nvSpPr>
        <p:spPr>
          <a:xfrm>
            <a:off x="348343" y="323465"/>
            <a:ext cx="8969830" cy="15240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Cytundebau Dysgu GDLlC a thynnu'n ôl</a:t>
            </a:r>
            <a:br>
              <a:rPr lang="cy-GB">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cy-GB">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0F00C3E2-7080-ED2E-791C-7D7D95D2CB1E}"/>
              </a:ext>
            </a:extLst>
          </p:cNvPr>
          <p:cNvGraphicFramePr>
            <a:graphicFrameLocks noGrp="1"/>
          </p:cNvGraphicFramePr>
          <p:nvPr>
            <p:extLst>
              <p:ext uri="{D42A27DB-BD31-4B8C-83A1-F6EECF244321}">
                <p14:modId xmlns:p14="http://schemas.microsoft.com/office/powerpoint/2010/main" val="2690484751"/>
              </p:ext>
            </p:extLst>
          </p:nvPr>
        </p:nvGraphicFramePr>
        <p:xfrm>
          <a:off x="464457" y="1973944"/>
          <a:ext cx="7643585" cy="1144020"/>
        </p:xfrm>
        <a:graphic>
          <a:graphicData uri="http://schemas.openxmlformats.org/drawingml/2006/table">
            <a:tbl>
              <a:tblPr/>
              <a:tblGrid>
                <a:gridCol w="3516050">
                  <a:extLst>
                    <a:ext uri="{9D8B030D-6E8A-4147-A177-3AD203B41FA5}">
                      <a16:colId xmlns:a16="http://schemas.microsoft.com/office/drawing/2014/main" val="3569285613"/>
                    </a:ext>
                  </a:extLst>
                </a:gridCol>
                <a:gridCol w="1375845">
                  <a:extLst>
                    <a:ext uri="{9D8B030D-6E8A-4147-A177-3AD203B41FA5}">
                      <a16:colId xmlns:a16="http://schemas.microsoft.com/office/drawing/2014/main" val="745729531"/>
                    </a:ext>
                  </a:extLst>
                </a:gridCol>
                <a:gridCol w="1375845">
                  <a:extLst>
                    <a:ext uri="{9D8B030D-6E8A-4147-A177-3AD203B41FA5}">
                      <a16:colId xmlns:a16="http://schemas.microsoft.com/office/drawing/2014/main" val="3747979807"/>
                    </a:ext>
                  </a:extLst>
                </a:gridCol>
                <a:gridCol w="1375845">
                  <a:extLst>
                    <a:ext uri="{9D8B030D-6E8A-4147-A177-3AD203B41FA5}">
                      <a16:colId xmlns:a16="http://schemas.microsoft.com/office/drawing/2014/main" val="704345384"/>
                    </a:ext>
                  </a:extLst>
                </a:gridCol>
              </a:tblGrid>
              <a:tr h="572010">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Cytundebau Dysgu GDLlC</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2611336238"/>
                  </a:ext>
                </a:extLst>
              </a:tr>
              <a:tr h="572010">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Dyddiau gwaith cyfartalog</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33363897"/>
                  </a:ext>
                </a:extLst>
              </a:tr>
            </a:tbl>
          </a:graphicData>
        </a:graphic>
      </p:graphicFrame>
      <p:graphicFrame>
        <p:nvGraphicFramePr>
          <p:cNvPr id="7" name="Table 6">
            <a:extLst>
              <a:ext uri="{FF2B5EF4-FFF2-40B4-BE49-F238E27FC236}">
                <a16:creationId xmlns:a16="http://schemas.microsoft.com/office/drawing/2014/main" id="{43825841-1079-2BD5-BA95-F12D10174F9C}"/>
              </a:ext>
            </a:extLst>
          </p:cNvPr>
          <p:cNvGraphicFramePr>
            <a:graphicFrameLocks noGrp="1"/>
          </p:cNvGraphicFramePr>
          <p:nvPr>
            <p:extLst>
              <p:ext uri="{D42A27DB-BD31-4B8C-83A1-F6EECF244321}">
                <p14:modId xmlns:p14="http://schemas.microsoft.com/office/powerpoint/2010/main" val="2350362470"/>
              </p:ext>
            </p:extLst>
          </p:nvPr>
        </p:nvGraphicFramePr>
        <p:xfrm>
          <a:off x="464457" y="3702436"/>
          <a:ext cx="7643585" cy="2616200"/>
        </p:xfrm>
        <a:graphic>
          <a:graphicData uri="http://schemas.openxmlformats.org/drawingml/2006/table">
            <a:tbl>
              <a:tblPr/>
              <a:tblGrid>
                <a:gridCol w="3516050">
                  <a:extLst>
                    <a:ext uri="{9D8B030D-6E8A-4147-A177-3AD203B41FA5}">
                      <a16:colId xmlns:a16="http://schemas.microsoft.com/office/drawing/2014/main" val="254676666"/>
                    </a:ext>
                  </a:extLst>
                </a:gridCol>
                <a:gridCol w="1375845">
                  <a:extLst>
                    <a:ext uri="{9D8B030D-6E8A-4147-A177-3AD203B41FA5}">
                      <a16:colId xmlns:a16="http://schemas.microsoft.com/office/drawing/2014/main" val="4111680280"/>
                    </a:ext>
                  </a:extLst>
                </a:gridCol>
                <a:gridCol w="1375845">
                  <a:extLst>
                    <a:ext uri="{9D8B030D-6E8A-4147-A177-3AD203B41FA5}">
                      <a16:colId xmlns:a16="http://schemas.microsoft.com/office/drawing/2014/main" val="484511136"/>
                    </a:ext>
                  </a:extLst>
                </a:gridCol>
                <a:gridCol w="1375845">
                  <a:extLst>
                    <a:ext uri="{9D8B030D-6E8A-4147-A177-3AD203B41FA5}">
                      <a16:colId xmlns:a16="http://schemas.microsoft.com/office/drawing/2014/main" val="2449060641"/>
                    </a:ext>
                  </a:extLst>
                </a:gridCol>
              </a:tblGrid>
              <a:tr h="654050">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Tynnu'n Ôl o GDLlC (cronnus)</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AY24/25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tc>
                  <a:txBody>
                    <a:bodyPr/>
                    <a:lstStyle/>
                    <a:p>
                      <a:pPr algn="ctr" fontAlgn="ctr">
                        <a:buNone/>
                      </a:pPr>
                      <a:r>
                        <a:rPr lang="cy-GB" sz="1600" b="1" i="0" u="none" strike="noStrike">
                          <a:solidFill>
                            <a:srgbClr val="000000"/>
                          </a:solidFill>
                          <a:effectLst/>
                          <a:latin typeface="Helvetica" panose="020B0604020202020204" pitchFamily="34" charset="0"/>
                          <a:cs typeface="Helvetica" panose="020B0604020202020204" pitchFamily="34" charset="0"/>
                        </a:rPr>
                        <a:t>AY25/26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0B4"/>
                    </a:solidFill>
                  </a:tcPr>
                </a:tc>
                <a:extLst>
                  <a:ext uri="{0D108BD9-81ED-4DB2-BD59-A6C34878D82A}">
                    <a16:rowId xmlns:a16="http://schemas.microsoft.com/office/drawing/2014/main" val="4135306746"/>
                  </a:ext>
                </a:extLst>
              </a:tr>
              <a:tr h="654050">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Nifer yn Tynnu'n Ôl</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101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175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144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57469227"/>
                  </a:ext>
                </a:extLst>
              </a:tr>
              <a:tr h="654050">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Nifer o fewn 10 niwrnod gwaith</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65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117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103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08916604"/>
                  </a:ext>
                </a:extLst>
              </a:tr>
              <a:tr h="654050">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Canran a gyflawnwyd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64.4%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66.9%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ctr">
                        <a:buNone/>
                      </a:pPr>
                      <a:r>
                        <a:rPr lang="cy-GB" sz="1600" b="0" i="0" u="none" strike="noStrike">
                          <a:solidFill>
                            <a:srgbClr val="000000"/>
                          </a:solidFill>
                          <a:effectLst/>
                          <a:latin typeface="Helvetica" panose="020B0604020202020204" pitchFamily="34" charset="0"/>
                          <a:cs typeface="Helvetica" panose="020B0604020202020204" pitchFamily="34" charset="0"/>
                        </a:rPr>
                        <a:t>71.5%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extLst>
                  <a:ext uri="{0D108BD9-81ED-4DB2-BD59-A6C34878D82A}">
                    <a16:rowId xmlns:a16="http://schemas.microsoft.com/office/drawing/2014/main" val="2186395273"/>
                  </a:ext>
                </a:extLst>
              </a:tr>
            </a:tbl>
          </a:graphicData>
        </a:graphic>
      </p:graphicFrame>
      <p:graphicFrame>
        <p:nvGraphicFramePr>
          <p:cNvPr id="8" name="Object 7">
            <a:extLst>
              <a:ext uri="{FF2B5EF4-FFF2-40B4-BE49-F238E27FC236}">
                <a16:creationId xmlns:a16="http://schemas.microsoft.com/office/drawing/2014/main" id="{A4455FA9-1464-556C-1725-FFC777FED0BC}"/>
              </a:ext>
            </a:extLst>
          </p:cNvPr>
          <p:cNvGraphicFramePr>
            <a:graphicFrameLocks noChangeAspect="1"/>
          </p:cNvGraphicFramePr>
          <p:nvPr>
            <p:extLst>
              <p:ext uri="{D42A27DB-BD31-4B8C-83A1-F6EECF244321}">
                <p14:modId xmlns:p14="http://schemas.microsoft.com/office/powerpoint/2010/main" val="3758891729"/>
              </p:ext>
            </p:extLst>
          </p:nvPr>
        </p:nvGraphicFramePr>
        <p:xfrm>
          <a:off x="9318173" y="2368550"/>
          <a:ext cx="1404256" cy="1333886"/>
        </p:xfrm>
        <a:graphic>
          <a:graphicData uri="http://schemas.openxmlformats.org/presentationml/2006/ole">
            <mc:AlternateContent xmlns:mc="http://schemas.openxmlformats.org/markup-compatibility/2006">
              <mc:Choice xmlns:v="urn:schemas-microsoft-com:vml" Requires="v">
                <p:oleObj name="Worksheet" r:id="rId3" imgW="819113" imgH="927012" progId="Excel.Sheet.12">
                  <p:embed/>
                </p:oleObj>
              </mc:Choice>
              <mc:Fallback>
                <p:oleObj name="Worksheet" r:id="rId3" imgW="819113" imgH="927012" progId="Excel.Sheet.12">
                  <p:embed/>
                  <p:pic>
                    <p:nvPicPr>
                      <p:cNvPr id="8" name="Object 7">
                        <a:extLst>
                          <a:ext uri="{FF2B5EF4-FFF2-40B4-BE49-F238E27FC236}">
                            <a16:creationId xmlns:a16="http://schemas.microsoft.com/office/drawing/2014/main" id="{A4455FA9-1464-556C-1725-FFC777FED0BC}"/>
                          </a:ext>
                        </a:extLst>
                      </p:cNvPr>
                      <p:cNvPicPr/>
                      <p:nvPr/>
                    </p:nvPicPr>
                    <p:blipFill>
                      <a:blip r:embed="rId4"/>
                      <a:stretch>
                        <a:fillRect/>
                      </a:stretch>
                    </p:blipFill>
                    <p:spPr>
                      <a:xfrm>
                        <a:off x="9318173" y="2368550"/>
                        <a:ext cx="1404256" cy="1333886"/>
                      </a:xfrm>
                      <a:prstGeom prst="rect">
                        <a:avLst/>
                      </a:prstGeom>
                    </p:spPr>
                  </p:pic>
                </p:oleObj>
              </mc:Fallback>
            </mc:AlternateContent>
          </a:graphicData>
        </a:graphic>
      </p:graphicFrame>
    </p:spTree>
    <p:extLst>
      <p:ext uri="{BB962C8B-B14F-4D97-AF65-F5344CB8AC3E}">
        <p14:creationId xmlns:p14="http://schemas.microsoft.com/office/powerpoint/2010/main" val="314442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0226-89E2-C2E4-A954-BB786FC72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89D0E-5FDC-C397-0632-F2FA35E0B1DE}"/>
              </a:ext>
            </a:extLst>
          </p:cNvPr>
          <p:cNvSpPr>
            <a:spLocks noGrp="1"/>
          </p:cNvSpPr>
          <p:nvPr>
            <p:ph type="title" idx="4294967295"/>
          </p:nvPr>
        </p:nvSpPr>
        <p:spPr>
          <a:xfrm>
            <a:off x="559437" y="260131"/>
            <a:ext cx="5114925" cy="731838"/>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Crynodeb</a:t>
            </a:r>
          </a:p>
        </p:txBody>
      </p:sp>
      <p:sp>
        <p:nvSpPr>
          <p:cNvPr id="3" name="Text Placeholder 2">
            <a:extLst>
              <a:ext uri="{FF2B5EF4-FFF2-40B4-BE49-F238E27FC236}">
                <a16:creationId xmlns:a16="http://schemas.microsoft.com/office/drawing/2014/main" id="{0DFDF616-ECD7-D4B9-1986-4BFB62A2CD54}"/>
              </a:ext>
            </a:extLst>
          </p:cNvPr>
          <p:cNvSpPr>
            <a:spLocks noGrp="1"/>
          </p:cNvSpPr>
          <p:nvPr>
            <p:ph type="body" sz="quarter" idx="4294967295"/>
          </p:nvPr>
        </p:nvSpPr>
        <p:spPr>
          <a:xfrm>
            <a:off x="401781" y="1323045"/>
            <a:ext cx="8537681" cy="5897562"/>
          </a:xfrm>
          <a:prstGeom prst="rect">
            <a:avLst/>
          </a:prstGeom>
          <a:noFill/>
        </p:spPr>
        <p:txBody>
          <a:bodyPr/>
          <a:lstStyle/>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Hyrwyddo cyllid trwy ddefnyddio deunyddiau a ddarperir gan </a:t>
            </a:r>
            <a:r>
              <a:rPr lang="cy-GB"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SLC</a:t>
            </a: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 ac offer mewnol </a:t>
            </a: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Anogwch ddysgwyr i wneud cais ar-lein cyn gynted â phosibl</a:t>
            </a: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Gwnewch yn siŵr eich bod yn nodi gwyliau erbyn dechrau'r flwyddyn academaidd</a:t>
            </a: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Llofnodi Cytundebau Dysgu yn gynnar/dileu dychwelwyr </a:t>
            </a: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Rhaid gweinyddu presenoldeb 100% yn wythnosol</a:t>
            </a: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Monitro eich perfformiad drwy adroddiadau safonau gwasanaeth Porth </a:t>
            </a:r>
            <a:r>
              <a:rPr lang="cy-GB"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LC</a:t>
            </a:r>
            <a:endPar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cy-GB" sz="2000" dirty="0">
                <a:solidFill>
                  <a:schemeClr val="bg1"/>
                </a:solidFill>
                <a:latin typeface="Calibri" panose="020F0502020204030204" pitchFamily="34" charset="0"/>
                <a:ea typeface="Calibri" panose="020F0502020204030204" pitchFamily="34" charset="0"/>
                <a:cs typeface="Calibri" panose="020F0502020204030204" pitchFamily="34" charset="0"/>
              </a:rPr>
              <a:t>Cysylltwch â'ch Rheolwr Cyfrif am gymorth neu anghenion hyfforddi</a:t>
            </a:r>
          </a:p>
          <a:p>
            <a:pPr>
              <a:spcBef>
                <a:spcPts val="600"/>
              </a:spcBef>
            </a:pPr>
            <a:endParaRPr lang="en-GB" sz="2000" dirty="0">
              <a:solidFill>
                <a:schemeClr val="bg1"/>
              </a:solidFill>
              <a:latin typeface="Helvetica" pitchFamily="34" charset="0"/>
            </a:endParaRPr>
          </a:p>
          <a:p>
            <a:pPr marL="0" indent="0">
              <a:buNone/>
            </a:pPr>
            <a:endParaRPr lang="en-GB" sz="1600" b="1" dirty="0">
              <a:solidFill>
                <a:schemeClr val="bg1"/>
              </a:solidFill>
              <a:latin typeface="Helvetica" panose="020B0604020202020204" pitchFamily="34" charset="0"/>
              <a:cs typeface="Helvetica" panose="020B0604020202020204" pitchFamily="34" charset="0"/>
            </a:endParaRPr>
          </a:p>
        </p:txBody>
      </p:sp>
      <p:pic>
        <p:nvPicPr>
          <p:cNvPr id="4" name="Picture 2" descr="Delwedd gysylltiedig">
            <a:extLst>
              <a:ext uri="{FF2B5EF4-FFF2-40B4-BE49-F238E27FC236}">
                <a16:creationId xmlns:a16="http://schemas.microsoft.com/office/drawing/2014/main" id="{525111DB-7C18-B4F4-AF00-0017B774C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587" y="1544446"/>
            <a:ext cx="3398631" cy="35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4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C20E57D-02AD-41A2-0C4E-F56FDF50883D}"/>
              </a:ext>
            </a:extLst>
          </p:cNvPr>
          <p:cNvSpPr txBox="1">
            <a:spLocks/>
          </p:cNvSpPr>
          <p:nvPr/>
        </p:nvSpPr>
        <p:spPr>
          <a:xfrm>
            <a:off x="555695" y="5237675"/>
            <a:ext cx="4466681"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ct val="20000"/>
              </a:spcBef>
              <a:defRPr/>
            </a:pPr>
            <a:r>
              <a:rPr lang="cy-GB" sz="2000">
                <a:solidFill>
                  <a:schemeClr val="bg1"/>
                </a:solidFill>
                <a:latin typeface="Helvetica" panose="020B0604020202030204" pitchFamily="34" charset="0"/>
                <a:ea typeface="+mn-ea"/>
                <a:cs typeface="+mn-cs"/>
              </a:rPr>
              <a:t>Tîm Rheoli Cyfrifon AB</a:t>
            </a:r>
          </a:p>
          <a:p>
            <a:pPr>
              <a:lnSpc>
                <a:spcPct val="100000"/>
              </a:lnSpc>
              <a:spcBef>
                <a:spcPct val="20000"/>
              </a:spcBef>
              <a:buFont typeface="Wingdings" pitchFamily="2" charset="2"/>
              <a:buChar char="*"/>
              <a:defRPr/>
            </a:pPr>
            <a:r>
              <a:rPr lang="cy-GB" sz="2000">
                <a:solidFill>
                  <a:schemeClr val="bg1"/>
                </a:solidFill>
                <a:latin typeface="Helvetica" panose="020B0604020202030204" pitchFamily="34" charset="0"/>
                <a:ea typeface="+mn-ea"/>
                <a:cs typeface="+mn-cs"/>
                <a:sym typeface="Wingdings" pitchFamily="2" charset="2"/>
              </a:rPr>
              <a:t>  emainfo@slc.co.uk</a:t>
            </a:r>
          </a:p>
          <a:p>
            <a:pPr>
              <a:lnSpc>
                <a:spcPct val="100000"/>
              </a:lnSpc>
              <a:spcBef>
                <a:spcPct val="20000"/>
              </a:spcBef>
              <a:defRPr/>
            </a:pPr>
            <a:r>
              <a:rPr lang="cy-GB" sz="2000">
                <a:solidFill>
                  <a:schemeClr val="bg1"/>
                </a:solidFill>
                <a:latin typeface="Helvetica" panose="020B0604020202030204" pitchFamily="34" charset="0"/>
                <a:ea typeface="+mn-ea"/>
                <a:cs typeface="+mn-cs"/>
                <a:sym typeface="Wingdings" pitchFamily="2" charset="2"/>
              </a:rPr>
              <a:t>www.gov.uk/slc</a:t>
            </a:r>
          </a:p>
        </p:txBody>
      </p:sp>
      <p:pic>
        <p:nvPicPr>
          <p:cNvPr id="3" name="Picture 2">
            <a:extLst>
              <a:ext uri="{FF2B5EF4-FFF2-40B4-BE49-F238E27FC236}">
                <a16:creationId xmlns:a16="http://schemas.microsoft.com/office/drawing/2014/main" id="{49BEDB30-F646-18B3-B2E9-ED3B357CC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90" y="4536245"/>
            <a:ext cx="1205553" cy="619905"/>
          </a:xfrm>
          <a:prstGeom prst="rect">
            <a:avLst/>
          </a:prstGeom>
        </p:spPr>
      </p:pic>
    </p:spTree>
    <p:extLst>
      <p:ext uri="{BB962C8B-B14F-4D97-AF65-F5344CB8AC3E}">
        <p14:creationId xmlns:p14="http://schemas.microsoft.com/office/powerpoint/2010/main" val="183506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CACB-C4CC-75D9-9236-BB416938662F}"/>
              </a:ext>
            </a:extLst>
          </p:cNvPr>
          <p:cNvSpPr>
            <a:spLocks noGrp="1"/>
          </p:cNvSpPr>
          <p:nvPr>
            <p:ph type="title" idx="4294967295"/>
          </p:nvPr>
        </p:nvSpPr>
        <p:spPr>
          <a:xfrm>
            <a:off x="349134" y="343477"/>
            <a:ext cx="5492750" cy="682625"/>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Adroddiadau</a:t>
            </a:r>
            <a:r>
              <a:rPr lang="cy-GB" sz="4000" b="1">
                <a:solidFill>
                  <a:srgbClr val="ABE338"/>
                </a:solidFill>
                <a:latin typeface="Helvetica" panose="020B0604020202020204" pitchFamily="34" charset="0"/>
                <a:ea typeface="Calibri" panose="020F0502020204030204" pitchFamily="34" charset="0"/>
                <a:cs typeface="Helvetica" panose="020B0604020202020204" pitchFamily="34" charset="0"/>
              </a:rPr>
              <a:t> </a:t>
            </a:r>
          </a:p>
        </p:txBody>
      </p:sp>
      <p:pic>
        <p:nvPicPr>
          <p:cNvPr id="5" name="Picture 4" descr="Sgrinlun o gyfrifiadur  Gallai cynnwys a gynhyrchwyd gan AI fod yn anghywir.">
            <a:extLst>
              <a:ext uri="{FF2B5EF4-FFF2-40B4-BE49-F238E27FC236}">
                <a16:creationId xmlns:a16="http://schemas.microsoft.com/office/drawing/2014/main" id="{62FBA489-C9E4-2C9A-6BA9-699C7F3A777C}"/>
              </a:ext>
            </a:extLst>
          </p:cNvPr>
          <p:cNvPicPr>
            <a:picLocks noChangeAspect="1"/>
          </p:cNvPicPr>
          <p:nvPr/>
        </p:nvPicPr>
        <p:blipFill>
          <a:blip r:embed="rId3"/>
          <a:srcRect l="13917" t="11369" r="1036" b="15509"/>
          <a:stretch>
            <a:fillRect/>
          </a:stretch>
        </p:blipFill>
        <p:spPr>
          <a:xfrm>
            <a:off x="1299410" y="1289784"/>
            <a:ext cx="9331861" cy="5014763"/>
          </a:xfrm>
          <a:prstGeom prst="rect">
            <a:avLst/>
          </a:prstGeom>
        </p:spPr>
      </p:pic>
      <p:sp>
        <p:nvSpPr>
          <p:cNvPr id="4" name="Rectangle 3">
            <a:extLst>
              <a:ext uri="{FF2B5EF4-FFF2-40B4-BE49-F238E27FC236}">
                <a16:creationId xmlns:a16="http://schemas.microsoft.com/office/drawing/2014/main" id="{DC802244-125A-55D4-D3F6-F51E6E0C78C2}"/>
              </a:ext>
            </a:extLst>
          </p:cNvPr>
          <p:cNvSpPr/>
          <p:nvPr/>
        </p:nvSpPr>
        <p:spPr>
          <a:xfrm>
            <a:off x="3861995" y="4044875"/>
            <a:ext cx="1979889" cy="84985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579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306D-C356-5FB8-E62B-BAF6D60E9E30}"/>
              </a:ext>
            </a:extLst>
          </p:cNvPr>
          <p:cNvSpPr>
            <a:spLocks noGrp="1"/>
          </p:cNvSpPr>
          <p:nvPr>
            <p:ph type="title"/>
          </p:nvPr>
        </p:nvSpPr>
        <p:spPr>
          <a:xfrm>
            <a:off x="507200" y="492530"/>
            <a:ext cx="8896919" cy="1028699"/>
          </a:xfrm>
        </p:spPr>
        <p:txBody>
          <a:bodyPr/>
          <a:lstStyle/>
          <a:p>
            <a:r>
              <a:rPr lang="cy-GB" sz="4000">
                <a:latin typeface="Calibri" panose="020F0502020204030204" pitchFamily="34" charset="0"/>
                <a:ea typeface="Calibri" panose="020F0502020204030204" pitchFamily="34" charset="0"/>
                <a:cs typeface="Calibri" panose="020F0502020204030204" pitchFamily="34" charset="0"/>
              </a:rPr>
              <a:t>Diwrnodau cyfartalog cytundeb dysgu </a:t>
            </a:r>
            <a:br>
              <a:rPr lang="cy-GB" sz="4000">
                <a:latin typeface="Calibri" panose="020F0502020204030204" pitchFamily="34" charset="0"/>
                <a:ea typeface="Calibri" panose="020F0502020204030204" pitchFamily="34" charset="0"/>
                <a:cs typeface="Calibri" panose="020F0502020204030204" pitchFamily="34" charset="0"/>
              </a:rPr>
            </a:br>
            <a:endParaRPr lang="cy-GB" sz="40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Sgrinlun o gyfrifiadur  Gallai cynnwys a gynhyrchwyd gan AI fod yn anghywir.">
            <a:extLst>
              <a:ext uri="{FF2B5EF4-FFF2-40B4-BE49-F238E27FC236}">
                <a16:creationId xmlns:a16="http://schemas.microsoft.com/office/drawing/2014/main" id="{F262CDE2-FD18-99E0-209F-3383E371516A}"/>
              </a:ext>
            </a:extLst>
          </p:cNvPr>
          <p:cNvPicPr>
            <a:picLocks noChangeAspect="1"/>
          </p:cNvPicPr>
          <p:nvPr/>
        </p:nvPicPr>
        <p:blipFill>
          <a:blip r:embed="rId3"/>
          <a:srcRect l="2344" t="21250" r="11979" b="45833"/>
          <a:stretch>
            <a:fillRect/>
          </a:stretch>
        </p:blipFill>
        <p:spPr>
          <a:xfrm>
            <a:off x="624874" y="1981754"/>
            <a:ext cx="9899039" cy="3471395"/>
          </a:xfrm>
          <a:prstGeom prst="rect">
            <a:avLst/>
          </a:prstGeom>
        </p:spPr>
      </p:pic>
    </p:spTree>
    <p:extLst>
      <p:ext uri="{BB962C8B-B14F-4D97-AF65-F5344CB8AC3E}">
        <p14:creationId xmlns:p14="http://schemas.microsoft.com/office/powerpoint/2010/main" val="333326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A508-F47B-5E95-A95D-C8451E38302D}"/>
              </a:ext>
            </a:extLst>
          </p:cNvPr>
          <p:cNvSpPr>
            <a:spLocks noGrp="1"/>
          </p:cNvSpPr>
          <p:nvPr>
            <p:ph type="title" idx="4294967295"/>
          </p:nvPr>
        </p:nvSpPr>
        <p:spPr>
          <a:xfrm>
            <a:off x="415636" y="463724"/>
            <a:ext cx="9544050" cy="1069975"/>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Cyfartaledd cadarnhad presenoldeb</a:t>
            </a:r>
            <a:br>
              <a:rPr lang="cy-GB" sz="3600" b="1">
                <a:solidFill>
                  <a:srgbClr val="ABE338"/>
                </a:solidFill>
                <a:latin typeface="Calibri" panose="020F0502020204030204" pitchFamily="34" charset="0"/>
                <a:ea typeface="Calibri" panose="020F0502020204030204" pitchFamily="34" charset="0"/>
                <a:cs typeface="Calibri" panose="020F0502020204030204" pitchFamily="34" charset="0"/>
              </a:rPr>
            </a:br>
            <a:endParaRPr lang="cy-GB" sz="3600" b="1">
              <a:solidFill>
                <a:srgbClr val="ABE338"/>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594B3BA-C79D-3F06-3146-231849E3F879}"/>
              </a:ext>
            </a:extLst>
          </p:cNvPr>
          <p:cNvPicPr>
            <a:picLocks noChangeAspect="1"/>
          </p:cNvPicPr>
          <p:nvPr/>
        </p:nvPicPr>
        <p:blipFill>
          <a:blip r:embed="rId3"/>
          <a:srcRect l="2195" t="18267" r="14304" b="45740"/>
          <a:stretch>
            <a:fillRect/>
          </a:stretch>
        </p:blipFill>
        <p:spPr>
          <a:xfrm>
            <a:off x="623577" y="1666702"/>
            <a:ext cx="10331765" cy="4059936"/>
          </a:xfrm>
          <a:prstGeom prst="rect">
            <a:avLst/>
          </a:prstGeom>
        </p:spPr>
      </p:pic>
    </p:spTree>
    <p:extLst>
      <p:ext uri="{BB962C8B-B14F-4D97-AF65-F5344CB8AC3E}">
        <p14:creationId xmlns:p14="http://schemas.microsoft.com/office/powerpoint/2010/main" val="198000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6F7F-F930-E743-4E08-F3C62D01CBCB}"/>
              </a:ext>
            </a:extLst>
          </p:cNvPr>
          <p:cNvSpPr>
            <a:spLocks noGrp="1"/>
          </p:cNvSpPr>
          <p:nvPr>
            <p:ph type="title" idx="4294967295"/>
          </p:nvPr>
        </p:nvSpPr>
        <p:spPr>
          <a:xfrm>
            <a:off x="455623" y="391560"/>
            <a:ext cx="6124575" cy="927100"/>
          </a:xfrm>
          <a:prstGeom prst="rect">
            <a:avLst/>
          </a:prstGeom>
        </p:spPr>
        <p:txBody>
          <a:bodyPr/>
          <a:lstStyle/>
          <a:p>
            <a:r>
              <a:rPr lang="cy-GB" sz="4000" b="1">
                <a:solidFill>
                  <a:srgbClr val="ABE338"/>
                </a:solidFill>
                <a:latin typeface="Calibri" panose="020F0502020204030204" pitchFamily="34" charset="0"/>
                <a:ea typeface="Calibri" panose="020F0502020204030204" pitchFamily="34" charset="0"/>
                <a:cs typeface="Calibri" panose="020F0502020204030204" pitchFamily="34" charset="0"/>
              </a:rPr>
              <a:t>Tynnu'n ôl o GDLlC</a:t>
            </a:r>
            <a:br>
              <a:rPr lang="cy-GB">
                <a:latin typeface="Calibri" panose="020F0502020204030204" pitchFamily="34" charset="0"/>
                <a:ea typeface="Calibri" panose="020F0502020204030204" pitchFamily="34" charset="0"/>
                <a:cs typeface="Calibri" panose="020F0502020204030204" pitchFamily="34" charset="0"/>
              </a:rPr>
            </a:br>
            <a:endParaRPr lang="cy-GB">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Sgrinlun cyfrifiadur o gyfrifiadur  Gallai cynnwys a gynhyrchwyd gan AI fod yn anghywir.">
            <a:extLst>
              <a:ext uri="{FF2B5EF4-FFF2-40B4-BE49-F238E27FC236}">
                <a16:creationId xmlns:a16="http://schemas.microsoft.com/office/drawing/2014/main" id="{E4A2E698-CD4B-01BF-9AF0-B53A19076E76}"/>
              </a:ext>
            </a:extLst>
          </p:cNvPr>
          <p:cNvPicPr>
            <a:picLocks noChangeAspect="1"/>
          </p:cNvPicPr>
          <p:nvPr/>
        </p:nvPicPr>
        <p:blipFill>
          <a:blip r:embed="rId3"/>
          <a:srcRect l="4549" t="29189" r="27485" b="51161"/>
          <a:stretch>
            <a:fillRect/>
          </a:stretch>
        </p:blipFill>
        <p:spPr>
          <a:xfrm>
            <a:off x="643245" y="1596667"/>
            <a:ext cx="9373156" cy="2110339"/>
          </a:xfrm>
          <a:prstGeom prst="rect">
            <a:avLst/>
          </a:prstGeom>
        </p:spPr>
      </p:pic>
      <p:sp>
        <p:nvSpPr>
          <p:cNvPr id="5" name="TextBox 4">
            <a:extLst>
              <a:ext uri="{FF2B5EF4-FFF2-40B4-BE49-F238E27FC236}">
                <a16:creationId xmlns:a16="http://schemas.microsoft.com/office/drawing/2014/main" id="{C2A8A8FA-EE3F-8914-E6D4-A2E615A2DCFF}"/>
              </a:ext>
            </a:extLst>
          </p:cNvPr>
          <p:cNvSpPr txBox="1"/>
          <p:nvPr/>
        </p:nvSpPr>
        <p:spPr>
          <a:xfrm>
            <a:off x="643245" y="4217769"/>
            <a:ext cx="10259568" cy="1200329"/>
          </a:xfrm>
          <a:prstGeom prst="rect">
            <a:avLst/>
          </a:prstGeom>
          <a:noFill/>
        </p:spPr>
        <p:txBody>
          <a:bodyPr wrap="square" rtlCol="0">
            <a:spAutoFit/>
          </a:bodyPr>
          <a:lstStyle/>
          <a:p>
            <a:r>
              <a:rPr lang="cy-GB" sz="2400">
                <a:solidFill>
                  <a:schemeClr val="bg1"/>
                </a:solidFill>
                <a:latin typeface="Calibri" panose="020F0502020204030204" pitchFamily="34" charset="0"/>
                <a:ea typeface="Calibri" panose="020F0502020204030204" pitchFamily="34" charset="0"/>
                <a:cs typeface="Calibri" panose="020F0502020204030204" pitchFamily="34" charset="0"/>
              </a:rPr>
              <a:t>Beth yw eich prosesau mewnol?</a:t>
            </a:r>
          </a:p>
          <a:p>
            <a:endParaRPr lang="en-GB" sz="2400" dirty="0">
              <a:solidFill>
                <a:schemeClr val="bg1"/>
              </a:solidFill>
              <a:latin typeface="Helvetica" panose="020B0604020202020204" pitchFamily="34" charset="0"/>
              <a:cs typeface="Helvetica" panose="020B0604020202020204" pitchFamily="34" charset="0"/>
            </a:endParaRPr>
          </a:p>
          <a:p>
            <a:r>
              <a:rPr lang="cy-GB" sz="2400">
                <a:solidFill>
                  <a:schemeClr val="bg1"/>
                </a:solidFill>
                <a:latin typeface="Calibri" panose="020F0502020204030204" pitchFamily="34" charset="0"/>
                <a:ea typeface="Calibri" panose="020F0502020204030204" pitchFamily="34" charset="0"/>
                <a:cs typeface="Calibri" panose="020F0502020204030204" pitchFamily="34" charset="0"/>
              </a:rPr>
              <a:t>Sut allwn ni wella cyflwyniadau tynnu'n ôl?</a:t>
            </a:r>
          </a:p>
        </p:txBody>
      </p:sp>
    </p:spTree>
    <p:extLst>
      <p:ext uri="{BB962C8B-B14F-4D97-AF65-F5344CB8AC3E}">
        <p14:creationId xmlns:p14="http://schemas.microsoft.com/office/powerpoint/2010/main" val="210728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83AF-E1DE-7C1C-D01D-50B65D36D4A3}"/>
              </a:ext>
            </a:extLst>
          </p:cNvPr>
          <p:cNvSpPr>
            <a:spLocks noGrp="1"/>
          </p:cNvSpPr>
          <p:nvPr>
            <p:ph type="title" idx="4294967295"/>
          </p:nvPr>
        </p:nvSpPr>
        <p:spPr>
          <a:xfrm>
            <a:off x="266604" y="495301"/>
            <a:ext cx="9096375" cy="1068387"/>
          </a:xfrm>
          <a:prstGeom prst="rect">
            <a:avLst/>
          </a:prstGeom>
        </p:spPr>
        <p:txBody>
          <a:bodyPr/>
          <a:lstStyle/>
          <a:p>
            <a:r>
              <a:rPr lang="cy-GB" sz="4000" b="1">
                <a:solidFill>
                  <a:srgbClr val="ABE338"/>
                </a:solidFill>
                <a:latin typeface="Helvetica" panose="020B0604020202030204" pitchFamily="34" charset="0"/>
              </a:rPr>
              <a:t>Hyrwyddo – gweithio gyda'n gilydd</a:t>
            </a:r>
            <a:br>
              <a:rPr lang="cy-GB"/>
            </a:br>
            <a:br>
              <a:rPr lang="cy-GB"/>
            </a:br>
            <a:endParaRPr lang="cy-GB"/>
          </a:p>
        </p:txBody>
      </p:sp>
      <p:sp>
        <p:nvSpPr>
          <p:cNvPr id="3" name="Text Placeholder 2">
            <a:extLst>
              <a:ext uri="{FF2B5EF4-FFF2-40B4-BE49-F238E27FC236}">
                <a16:creationId xmlns:a16="http://schemas.microsoft.com/office/drawing/2014/main" id="{0D162F7B-013E-01D5-5729-F755A163D701}"/>
              </a:ext>
            </a:extLst>
          </p:cNvPr>
          <p:cNvSpPr>
            <a:spLocks noGrp="1"/>
          </p:cNvSpPr>
          <p:nvPr>
            <p:ph type="body" sz="quarter" idx="4294967295"/>
          </p:nvPr>
        </p:nvSpPr>
        <p:spPr>
          <a:xfrm>
            <a:off x="0" y="1430684"/>
            <a:ext cx="10215563" cy="635000"/>
          </a:xfrm>
          <a:prstGeom prst="rect">
            <a:avLst/>
          </a:prstGeom>
        </p:spPr>
        <p:txBody>
          <a:bodyPr/>
          <a:lstStyle/>
          <a:p>
            <a:pPr marL="457200" lvl="1" indent="0">
              <a:buNone/>
            </a:pPr>
            <a:r>
              <a:rPr lang="cy-GB" sz="2000" b="0">
                <a:solidFill>
                  <a:schemeClr val="bg1"/>
                </a:solidFill>
                <a:latin typeface="Helvetica" panose="020B0604020202020204" pitchFamily="34" charset="0"/>
                <a:cs typeface="Helvetica" panose="020B0604020202020204" pitchFamily="34" charset="0"/>
              </a:rPr>
              <a:t>Pa adnoddau SLC ydych chi'n eu defnyddio i hyrwyddo LCA?</a:t>
            </a:r>
          </a:p>
        </p:txBody>
      </p:sp>
      <p:sp>
        <p:nvSpPr>
          <p:cNvPr id="4" name="TextBox 3">
            <a:extLst>
              <a:ext uri="{FF2B5EF4-FFF2-40B4-BE49-F238E27FC236}">
                <a16:creationId xmlns:a16="http://schemas.microsoft.com/office/drawing/2014/main" id="{707AEB4B-4313-DB82-4482-087507D33D97}"/>
              </a:ext>
            </a:extLst>
          </p:cNvPr>
          <p:cNvSpPr txBox="1"/>
          <p:nvPr/>
        </p:nvSpPr>
        <p:spPr>
          <a:xfrm>
            <a:off x="424071" y="2065684"/>
            <a:ext cx="10382475" cy="4154984"/>
          </a:xfrm>
          <a:prstGeom prst="rect">
            <a:avLst/>
          </a:prstGeom>
          <a:noFill/>
        </p:spPr>
        <p:txBody>
          <a:bodyPr wrap="square" rtlCol="0">
            <a:spAutoFit/>
          </a:bodyPr>
          <a:lstStyle/>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Llyfr bach LCA</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Canllaw i GDLlC</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Posteri i ddod yn fuan </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Posteri ymgeisio nawr</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Cyflwyniadau i'w harddangos ar sgriniau</a:t>
            </a:r>
          </a:p>
          <a:p>
            <a:endParaRPr lang="en-GB" sz="2000" dirty="0">
              <a:solidFill>
                <a:schemeClr val="bg1"/>
              </a:solidFill>
              <a:latin typeface="Helvetica" panose="020B0604020202020204" pitchFamily="34" charset="0"/>
              <a:cs typeface="Helvetica" panose="020B0604020202020204" pitchFamily="34" charset="0"/>
            </a:endParaRPr>
          </a:p>
          <a:p>
            <a:r>
              <a:rPr lang="cy-GB" sz="2000">
                <a:solidFill>
                  <a:schemeClr val="bg1"/>
                </a:solidFill>
                <a:latin typeface="Helvetica" panose="020B0604020202020204" pitchFamily="34" charset="0"/>
                <a:cs typeface="Helvetica" panose="020B0604020202020204" pitchFamily="34" charset="0"/>
              </a:rPr>
              <a:t>Sut ydych chi'n nodi myfyrwyr LCA posibl ac yn hyrwyddo'r cyllid?</a:t>
            </a:r>
          </a:p>
          <a:p>
            <a:pPr lvl="1"/>
            <a:endParaRPr lang="en-GB" sz="2000" dirty="0">
              <a:solidFill>
                <a:schemeClr val="bg1"/>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gwybodaeth am brydau ysgol am ddim</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cyflogau rhieni</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siartiau dosbarth</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cyfryngau cymdeithasol a gwefannau</a:t>
            </a:r>
          </a:p>
          <a:p>
            <a:pPr marL="800100" lvl="1" indent="-342900">
              <a:buFont typeface="Arial" panose="020B0604020202020204" pitchFamily="34" charset="0"/>
              <a:buChar char="•"/>
            </a:pPr>
            <a:r>
              <a:rPr lang="cy-GB" sz="2000">
                <a:solidFill>
                  <a:schemeClr val="bg1"/>
                </a:solidFill>
                <a:latin typeface="Helvetica" panose="020B0604020202020204" pitchFamily="34" charset="0"/>
                <a:cs typeface="Helvetica" panose="020B0604020202020204" pitchFamily="34" charset="0"/>
              </a:rPr>
              <a:t>diwrnodau agored, cofrestru, cod QR ar hysbysfyrddau	</a:t>
            </a:r>
          </a:p>
        </p:txBody>
      </p:sp>
    </p:spTree>
    <p:extLst>
      <p:ext uri="{BB962C8B-B14F-4D97-AF65-F5344CB8AC3E}">
        <p14:creationId xmlns:p14="http://schemas.microsoft.com/office/powerpoint/2010/main" val="18130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6E293-7B35-9E85-B05E-EE4A2BADF54C}"/>
              </a:ext>
            </a:extLst>
          </p:cNvPr>
          <p:cNvSpPr txBox="1"/>
          <p:nvPr/>
        </p:nvSpPr>
        <p:spPr>
          <a:xfrm>
            <a:off x="199697" y="136634"/>
            <a:ext cx="5181600" cy="590931"/>
          </a:xfrm>
          <a:prstGeom prst="rect">
            <a:avLst/>
          </a:prstGeom>
          <a:noFill/>
        </p:spPr>
        <p:txBody>
          <a:bodyPr wrap="square" rtlCol="0">
            <a:spAutoFit/>
          </a:bodyPr>
          <a:lstStyle/>
          <a:p>
            <a:pPr>
              <a:lnSpc>
                <a:spcPct val="90000"/>
              </a:lnSpc>
              <a:spcBef>
                <a:spcPct val="0"/>
              </a:spcBef>
              <a:spcAft>
                <a:spcPts val="600"/>
              </a:spcAft>
              <a:defRPr/>
            </a:pPr>
            <a:r>
              <a:rPr lang="cy-GB" sz="3600" b="1">
                <a:solidFill>
                  <a:srgbClr val="006060"/>
                </a:solidFill>
                <a:latin typeface="+mj-lt"/>
                <a:ea typeface="+mj-ea"/>
                <a:cs typeface="+mj-cs"/>
              </a:rPr>
              <a:t>Amserlen</a:t>
            </a:r>
            <a:r>
              <a:rPr lang="cy-GB" sz="3200" b="1">
                <a:solidFill>
                  <a:srgbClr val="006060"/>
                </a:solidFill>
                <a:latin typeface="+mj-lt"/>
                <a:ea typeface="+mj-ea"/>
                <a:cs typeface="+mj-cs"/>
              </a:rPr>
              <a:t> </a:t>
            </a:r>
          </a:p>
        </p:txBody>
      </p:sp>
      <p:sp>
        <p:nvSpPr>
          <p:cNvPr id="3" name="Rectangle: Rounded Corners 2">
            <a:extLst>
              <a:ext uri="{FF2B5EF4-FFF2-40B4-BE49-F238E27FC236}">
                <a16:creationId xmlns:a16="http://schemas.microsoft.com/office/drawing/2014/main" id="{0BEFA3F6-BC74-93F2-A22D-D2331B10CDDC}"/>
              </a:ext>
            </a:extLst>
          </p:cNvPr>
          <p:cNvSpPr/>
          <p:nvPr/>
        </p:nvSpPr>
        <p:spPr>
          <a:xfrm>
            <a:off x="160855" y="3043738"/>
            <a:ext cx="11550869" cy="584775"/>
          </a:xfrm>
          <a:prstGeom prst="roundRect">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D197CF97-625A-C4AD-3E3C-0F4004E8FFC8}"/>
              </a:ext>
            </a:extLst>
          </p:cNvPr>
          <p:cNvSpPr txBox="1"/>
          <p:nvPr/>
        </p:nvSpPr>
        <p:spPr>
          <a:xfrm>
            <a:off x="480276" y="3177950"/>
            <a:ext cx="1470139"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Mawrth 26	  </a:t>
            </a:r>
          </a:p>
        </p:txBody>
      </p:sp>
      <p:sp>
        <p:nvSpPr>
          <p:cNvPr id="17" name="Rectangle: Rounded Corners 16">
            <a:extLst>
              <a:ext uri="{FF2B5EF4-FFF2-40B4-BE49-F238E27FC236}">
                <a16:creationId xmlns:a16="http://schemas.microsoft.com/office/drawing/2014/main" id="{E5CB4145-9A75-834B-FC7B-34D90DC195D7}"/>
              </a:ext>
            </a:extLst>
          </p:cNvPr>
          <p:cNvSpPr/>
          <p:nvPr/>
        </p:nvSpPr>
        <p:spPr>
          <a:xfrm>
            <a:off x="1785912" y="1198826"/>
            <a:ext cx="1996966" cy="1061544"/>
          </a:xfrm>
          <a:prstGeom prst="roundRect">
            <a:avLst/>
          </a:prstGeom>
          <a:solidFill>
            <a:srgbClr val="AD13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Fel arfer, rydyn ni'n lansio ar gyfer y flwyddyn academaidd nesaf </a:t>
            </a:r>
          </a:p>
        </p:txBody>
      </p:sp>
      <p:cxnSp>
        <p:nvCxnSpPr>
          <p:cNvPr id="18" name="Straight Arrow Connector 17">
            <a:extLst>
              <a:ext uri="{FF2B5EF4-FFF2-40B4-BE49-F238E27FC236}">
                <a16:creationId xmlns:a16="http://schemas.microsoft.com/office/drawing/2014/main" id="{FB771E6E-DB4B-2D47-ED9A-6BE66A7E65AC}"/>
              </a:ext>
            </a:extLst>
          </p:cNvPr>
          <p:cNvCxnSpPr>
            <a:cxnSpLocks/>
            <a:stCxn id="17" idx="2"/>
          </p:cNvCxnSpPr>
          <p:nvPr/>
        </p:nvCxnSpPr>
        <p:spPr>
          <a:xfrm>
            <a:off x="2784395" y="2260370"/>
            <a:ext cx="0" cy="459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2AB2A99-A8E0-F9D6-BEEA-6DFC6073AB50}"/>
              </a:ext>
            </a:extLst>
          </p:cNvPr>
          <p:cNvSpPr/>
          <p:nvPr/>
        </p:nvSpPr>
        <p:spPr>
          <a:xfrm>
            <a:off x="4049941" y="1086282"/>
            <a:ext cx="1550760" cy="123110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Annog myfyrwyr i wneud cais </a:t>
            </a:r>
          </a:p>
        </p:txBody>
      </p:sp>
      <p:sp>
        <p:nvSpPr>
          <p:cNvPr id="21" name="TextBox 20">
            <a:extLst>
              <a:ext uri="{FF2B5EF4-FFF2-40B4-BE49-F238E27FC236}">
                <a16:creationId xmlns:a16="http://schemas.microsoft.com/office/drawing/2014/main" id="{6B836C35-1EF3-DF65-C26F-0A82090895B0}"/>
              </a:ext>
            </a:extLst>
          </p:cNvPr>
          <p:cNvSpPr txBox="1"/>
          <p:nvPr/>
        </p:nvSpPr>
        <p:spPr>
          <a:xfrm>
            <a:off x="7272928" y="3177871"/>
            <a:ext cx="1397873"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Medi 26</a:t>
            </a:r>
          </a:p>
        </p:txBody>
      </p:sp>
      <p:cxnSp>
        <p:nvCxnSpPr>
          <p:cNvPr id="25" name="Straight Arrow Connector 24">
            <a:extLst>
              <a:ext uri="{FF2B5EF4-FFF2-40B4-BE49-F238E27FC236}">
                <a16:creationId xmlns:a16="http://schemas.microsoft.com/office/drawing/2014/main" id="{C9E186CE-7D86-CB84-71B5-EA2460E1F56A}"/>
              </a:ext>
            </a:extLst>
          </p:cNvPr>
          <p:cNvCxnSpPr>
            <a:cxnSpLocks/>
          </p:cNvCxnSpPr>
          <p:nvPr/>
        </p:nvCxnSpPr>
        <p:spPr>
          <a:xfrm>
            <a:off x="4008584" y="2504602"/>
            <a:ext cx="0" cy="588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C3174B7-937F-8E9E-4288-024BA231EB4D}"/>
              </a:ext>
            </a:extLst>
          </p:cNvPr>
          <p:cNvSpPr txBox="1"/>
          <p:nvPr/>
        </p:nvSpPr>
        <p:spPr>
          <a:xfrm>
            <a:off x="5381297" y="3166152"/>
            <a:ext cx="1397873"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Mehefin 26 </a:t>
            </a:r>
          </a:p>
        </p:txBody>
      </p:sp>
      <p:cxnSp>
        <p:nvCxnSpPr>
          <p:cNvPr id="28" name="Straight Arrow Connector 27">
            <a:extLst>
              <a:ext uri="{FF2B5EF4-FFF2-40B4-BE49-F238E27FC236}">
                <a16:creationId xmlns:a16="http://schemas.microsoft.com/office/drawing/2014/main" id="{586D0091-BB18-C173-F689-54F9629F97E5}"/>
              </a:ext>
            </a:extLst>
          </p:cNvPr>
          <p:cNvCxnSpPr>
            <a:cxnSpLocks/>
          </p:cNvCxnSpPr>
          <p:nvPr/>
        </p:nvCxnSpPr>
        <p:spPr>
          <a:xfrm>
            <a:off x="9446181" y="2814261"/>
            <a:ext cx="0" cy="263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69381460-74BA-2DCB-FEDC-8308539B8307}"/>
              </a:ext>
            </a:extLst>
          </p:cNvPr>
          <p:cNvSpPr/>
          <p:nvPr/>
        </p:nvSpPr>
        <p:spPr>
          <a:xfrm>
            <a:off x="2431451" y="4549597"/>
            <a:ext cx="1292772" cy="871825"/>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Llyfr bach LCA</a:t>
            </a:r>
          </a:p>
        </p:txBody>
      </p:sp>
      <p:cxnSp>
        <p:nvCxnSpPr>
          <p:cNvPr id="33" name="Straight Arrow Connector 32">
            <a:extLst>
              <a:ext uri="{FF2B5EF4-FFF2-40B4-BE49-F238E27FC236}">
                <a16:creationId xmlns:a16="http://schemas.microsoft.com/office/drawing/2014/main" id="{FF58C75E-5D20-D20C-6E41-D04E4F4F35D0}"/>
              </a:ext>
            </a:extLst>
          </p:cNvPr>
          <p:cNvCxnSpPr>
            <a:cxnSpLocks/>
          </p:cNvCxnSpPr>
          <p:nvPr/>
        </p:nvCxnSpPr>
        <p:spPr>
          <a:xfrm flipV="1">
            <a:off x="538048" y="3628822"/>
            <a:ext cx="23478" cy="79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78F2AA6-2D4C-102E-B2D3-E6DDAFA03A31}"/>
              </a:ext>
            </a:extLst>
          </p:cNvPr>
          <p:cNvCxnSpPr>
            <a:cxnSpLocks/>
            <a:stCxn id="31" idx="0"/>
          </p:cNvCxnSpPr>
          <p:nvPr/>
        </p:nvCxnSpPr>
        <p:spPr>
          <a:xfrm flipH="1" flipV="1">
            <a:off x="3062074" y="3902849"/>
            <a:ext cx="15763" cy="646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8ABBD71-AA19-AB8E-FCAB-98FAB2BA01D6}"/>
              </a:ext>
            </a:extLst>
          </p:cNvPr>
          <p:cNvCxnSpPr>
            <a:cxnSpLocks/>
          </p:cNvCxnSpPr>
          <p:nvPr/>
        </p:nvCxnSpPr>
        <p:spPr>
          <a:xfrm flipH="1" flipV="1">
            <a:off x="4034177" y="3696555"/>
            <a:ext cx="15763" cy="572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90DC31-195B-130E-05C3-7FF7BB696AE6}"/>
              </a:ext>
            </a:extLst>
          </p:cNvPr>
          <p:cNvCxnSpPr>
            <a:cxnSpLocks/>
          </p:cNvCxnSpPr>
          <p:nvPr/>
        </p:nvCxnSpPr>
        <p:spPr>
          <a:xfrm>
            <a:off x="6350558" y="3784867"/>
            <a:ext cx="29743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C4C8CC6E-B9E0-D36E-BDC0-7B4F3C6A6EFA}"/>
              </a:ext>
            </a:extLst>
          </p:cNvPr>
          <p:cNvSpPr/>
          <p:nvPr/>
        </p:nvSpPr>
        <p:spPr>
          <a:xfrm>
            <a:off x="8635631" y="4075617"/>
            <a:ext cx="1957538" cy="113197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solidFill>
                  <a:schemeClr val="bg1"/>
                </a:solidFill>
                <a:latin typeface="Helvetica" panose="020B0604020202020204" pitchFamily="34" charset="0"/>
                <a:cs typeface="Helvetica" panose="020B0604020202020204" pitchFamily="34" charset="0"/>
              </a:rPr>
              <a:t>Mae angen llofnodi cytundebau dysgu</a:t>
            </a:r>
          </a:p>
        </p:txBody>
      </p:sp>
      <p:cxnSp>
        <p:nvCxnSpPr>
          <p:cNvPr id="15" name="Straight Arrow Connector 14">
            <a:extLst>
              <a:ext uri="{FF2B5EF4-FFF2-40B4-BE49-F238E27FC236}">
                <a16:creationId xmlns:a16="http://schemas.microsoft.com/office/drawing/2014/main" id="{34941730-855C-EE9F-ECC7-2D1AF8B9CA3E}"/>
              </a:ext>
            </a:extLst>
          </p:cNvPr>
          <p:cNvCxnSpPr/>
          <p:nvPr/>
        </p:nvCxnSpPr>
        <p:spPr>
          <a:xfrm>
            <a:off x="7938198" y="3822375"/>
            <a:ext cx="0" cy="221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ADB48F3-3149-49FF-4CFB-0804DC6A04FA}"/>
              </a:ext>
            </a:extLst>
          </p:cNvPr>
          <p:cNvSpPr/>
          <p:nvPr/>
        </p:nvSpPr>
        <p:spPr>
          <a:xfrm>
            <a:off x="394308" y="4567951"/>
            <a:ext cx="1319928" cy="10599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Dechrau hyrwyddo i flwyddyn 11 </a:t>
            </a:r>
          </a:p>
        </p:txBody>
      </p:sp>
      <p:cxnSp>
        <p:nvCxnSpPr>
          <p:cNvPr id="22" name="Straight Arrow Connector 21">
            <a:extLst>
              <a:ext uri="{FF2B5EF4-FFF2-40B4-BE49-F238E27FC236}">
                <a16:creationId xmlns:a16="http://schemas.microsoft.com/office/drawing/2014/main" id="{E911A343-D5A9-373C-060B-7AF53FB8D836}"/>
              </a:ext>
            </a:extLst>
          </p:cNvPr>
          <p:cNvCxnSpPr>
            <a:cxnSpLocks/>
          </p:cNvCxnSpPr>
          <p:nvPr/>
        </p:nvCxnSpPr>
        <p:spPr>
          <a:xfrm flipV="1">
            <a:off x="2125723" y="3696555"/>
            <a:ext cx="0" cy="52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8F733D9-75D9-B4E2-F4CE-A45AEB62495C}"/>
              </a:ext>
            </a:extLst>
          </p:cNvPr>
          <p:cNvSpPr>
            <a:spLocks noGrp="1"/>
          </p:cNvSpPr>
          <p:nvPr>
            <p:ph type="title" idx="4294967295"/>
          </p:nvPr>
        </p:nvSpPr>
        <p:spPr>
          <a:xfrm>
            <a:off x="205171" y="323883"/>
            <a:ext cx="10515600" cy="623888"/>
          </a:xfrm>
          <a:prstGeom prst="rect">
            <a:avLst/>
          </a:prstGeom>
        </p:spPr>
        <p:txBody>
          <a:bodyPr/>
          <a:lstStyle/>
          <a:p>
            <a:r>
              <a:rPr lang="cy-GB" sz="4000" b="1">
                <a:solidFill>
                  <a:srgbClr val="92D050"/>
                </a:solidFill>
                <a:latin typeface="Helvetica" panose="020B0604020202020204" pitchFamily="34" charset="0"/>
                <a:cs typeface="Helvetica" panose="020B0604020202020204" pitchFamily="34" charset="0"/>
              </a:rPr>
              <a:t>Llinellau amser</a:t>
            </a:r>
          </a:p>
        </p:txBody>
      </p:sp>
      <p:sp>
        <p:nvSpPr>
          <p:cNvPr id="29" name="TextBox 28">
            <a:extLst>
              <a:ext uri="{FF2B5EF4-FFF2-40B4-BE49-F238E27FC236}">
                <a16:creationId xmlns:a16="http://schemas.microsoft.com/office/drawing/2014/main" id="{DBE7C09A-2747-AB5D-CECA-E23E0B9A78CA}"/>
              </a:ext>
            </a:extLst>
          </p:cNvPr>
          <p:cNvSpPr txBox="1"/>
          <p:nvPr/>
        </p:nvSpPr>
        <p:spPr>
          <a:xfrm>
            <a:off x="2342211" y="3193335"/>
            <a:ext cx="1397873"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Ebrill 26 </a:t>
            </a:r>
          </a:p>
        </p:txBody>
      </p:sp>
      <p:cxnSp>
        <p:nvCxnSpPr>
          <p:cNvPr id="30" name="Straight Arrow Connector 29">
            <a:extLst>
              <a:ext uri="{FF2B5EF4-FFF2-40B4-BE49-F238E27FC236}">
                <a16:creationId xmlns:a16="http://schemas.microsoft.com/office/drawing/2014/main" id="{B58A5ED9-4694-E3C2-DDE9-9B30BA2941AC}"/>
              </a:ext>
            </a:extLst>
          </p:cNvPr>
          <p:cNvCxnSpPr>
            <a:cxnSpLocks/>
          </p:cNvCxnSpPr>
          <p:nvPr/>
        </p:nvCxnSpPr>
        <p:spPr>
          <a:xfrm>
            <a:off x="2782138" y="2384677"/>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4767BE9-F085-B3F4-67B9-0E9BD23F60DD}"/>
              </a:ext>
            </a:extLst>
          </p:cNvPr>
          <p:cNvCxnSpPr>
            <a:cxnSpLocks/>
          </p:cNvCxnSpPr>
          <p:nvPr/>
        </p:nvCxnSpPr>
        <p:spPr>
          <a:xfrm flipV="1">
            <a:off x="2782138" y="3694416"/>
            <a:ext cx="0" cy="6984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C898DA1-70C9-1DD0-3949-0245418F3E35}"/>
              </a:ext>
            </a:extLst>
          </p:cNvPr>
          <p:cNvSpPr txBox="1"/>
          <p:nvPr/>
        </p:nvSpPr>
        <p:spPr>
          <a:xfrm>
            <a:off x="3863019" y="3166152"/>
            <a:ext cx="1397873"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Mai 26 </a:t>
            </a:r>
          </a:p>
        </p:txBody>
      </p:sp>
      <p:cxnSp>
        <p:nvCxnSpPr>
          <p:cNvPr id="38" name="Straight Arrow Connector 37">
            <a:extLst>
              <a:ext uri="{FF2B5EF4-FFF2-40B4-BE49-F238E27FC236}">
                <a16:creationId xmlns:a16="http://schemas.microsoft.com/office/drawing/2014/main" id="{F155ACBF-F3DA-4A69-9736-34C589C94580}"/>
              </a:ext>
            </a:extLst>
          </p:cNvPr>
          <p:cNvCxnSpPr>
            <a:cxnSpLocks/>
          </p:cNvCxnSpPr>
          <p:nvPr/>
        </p:nvCxnSpPr>
        <p:spPr>
          <a:xfrm>
            <a:off x="4850382" y="2401743"/>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F2E3A3E-A85D-0265-E0C3-602CAD45F60A}"/>
              </a:ext>
            </a:extLst>
          </p:cNvPr>
          <p:cNvSpPr txBox="1"/>
          <p:nvPr/>
        </p:nvSpPr>
        <p:spPr>
          <a:xfrm>
            <a:off x="9087784" y="3185135"/>
            <a:ext cx="1632985" cy="307777"/>
          </a:xfrm>
          <a:prstGeom prst="rect">
            <a:avLst/>
          </a:prstGeom>
          <a:noFill/>
        </p:spPr>
        <p:txBody>
          <a:bodyPr wrap="square" rtlCol="0">
            <a:spAutoFit/>
          </a:bodyPr>
          <a:lstStyle/>
          <a:p>
            <a:r>
              <a:rPr lang="cy-GB" sz="1400" b="1">
                <a:solidFill>
                  <a:schemeClr val="bg1"/>
                </a:solidFill>
                <a:latin typeface="Helvetica" panose="020B0604020202020204" pitchFamily="34" charset="0"/>
                <a:cs typeface="Helvetica" panose="020B0604020202020204" pitchFamily="34" charset="0"/>
              </a:rPr>
              <a:t>Rhagfyr 2026</a:t>
            </a:r>
          </a:p>
        </p:txBody>
      </p:sp>
      <p:sp>
        <p:nvSpPr>
          <p:cNvPr id="40" name="Rectangle: Rounded Corners 39">
            <a:extLst>
              <a:ext uri="{FF2B5EF4-FFF2-40B4-BE49-F238E27FC236}">
                <a16:creationId xmlns:a16="http://schemas.microsoft.com/office/drawing/2014/main" id="{A4DF932B-A1BE-C8B2-12E7-CE49E676A90B}"/>
              </a:ext>
            </a:extLst>
          </p:cNvPr>
          <p:cNvSpPr/>
          <p:nvPr/>
        </p:nvSpPr>
        <p:spPr>
          <a:xfrm>
            <a:off x="164530" y="1529918"/>
            <a:ext cx="1292772" cy="871825"/>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Posteri i ddod yn fuan </a:t>
            </a:r>
          </a:p>
        </p:txBody>
      </p:sp>
      <p:cxnSp>
        <p:nvCxnSpPr>
          <p:cNvPr id="41" name="Straight Arrow Connector 40">
            <a:extLst>
              <a:ext uri="{FF2B5EF4-FFF2-40B4-BE49-F238E27FC236}">
                <a16:creationId xmlns:a16="http://schemas.microsoft.com/office/drawing/2014/main" id="{2D152B63-68E6-AD32-1180-899F0B2199D9}"/>
              </a:ext>
            </a:extLst>
          </p:cNvPr>
          <p:cNvCxnSpPr>
            <a:cxnSpLocks/>
          </p:cNvCxnSpPr>
          <p:nvPr/>
        </p:nvCxnSpPr>
        <p:spPr>
          <a:xfrm>
            <a:off x="792871" y="2490078"/>
            <a:ext cx="0" cy="5161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9C6402-82F3-8291-8F7D-8145A076BE3C}"/>
              </a:ext>
            </a:extLst>
          </p:cNvPr>
          <p:cNvCxnSpPr>
            <a:cxnSpLocks/>
          </p:cNvCxnSpPr>
          <p:nvPr/>
        </p:nvCxnSpPr>
        <p:spPr>
          <a:xfrm flipV="1">
            <a:off x="7643698" y="3753538"/>
            <a:ext cx="0" cy="9152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EEEAADF-B8DC-EE4B-0361-ED618821CD59}"/>
              </a:ext>
            </a:extLst>
          </p:cNvPr>
          <p:cNvSpPr/>
          <p:nvPr/>
        </p:nvSpPr>
        <p:spPr>
          <a:xfrm>
            <a:off x="8670801" y="1401080"/>
            <a:ext cx="2267707" cy="871825"/>
          </a:xfrm>
          <a:prstGeom prst="roundRect">
            <a:avLst/>
          </a:prstGeom>
          <a:solidFill>
            <a:srgbClr val="D98B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Myfyrwyr newydd/sy'n dychwelyd - dyddiad cau wedi ôl-ddyddio 13 wythnos</a:t>
            </a:r>
          </a:p>
        </p:txBody>
      </p:sp>
      <p:cxnSp>
        <p:nvCxnSpPr>
          <p:cNvPr id="9" name="Straight Arrow Connector 8">
            <a:extLst>
              <a:ext uri="{FF2B5EF4-FFF2-40B4-BE49-F238E27FC236}">
                <a16:creationId xmlns:a16="http://schemas.microsoft.com/office/drawing/2014/main" id="{D39D64AF-5CDF-248F-5CC8-B1F81E5CCC29}"/>
              </a:ext>
            </a:extLst>
          </p:cNvPr>
          <p:cNvCxnSpPr>
            <a:cxnSpLocks/>
          </p:cNvCxnSpPr>
          <p:nvPr/>
        </p:nvCxnSpPr>
        <p:spPr>
          <a:xfrm>
            <a:off x="9807875" y="2317388"/>
            <a:ext cx="0" cy="6115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B48E67-9610-D296-F2A6-7C2870138711}"/>
              </a:ext>
            </a:extLst>
          </p:cNvPr>
          <p:cNvCxnSpPr>
            <a:cxnSpLocks/>
          </p:cNvCxnSpPr>
          <p:nvPr/>
        </p:nvCxnSpPr>
        <p:spPr>
          <a:xfrm>
            <a:off x="5682271" y="3902849"/>
            <a:ext cx="1811867" cy="0"/>
          </a:xfrm>
          <a:prstGeom prst="straightConnector1">
            <a:avLst/>
          </a:prstGeom>
          <a:ln w="5715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6F14218-0DA4-27C0-5E62-F6CA056F48C2}"/>
              </a:ext>
            </a:extLst>
          </p:cNvPr>
          <p:cNvCxnSpPr>
            <a:cxnSpLocks/>
          </p:cNvCxnSpPr>
          <p:nvPr/>
        </p:nvCxnSpPr>
        <p:spPr>
          <a:xfrm>
            <a:off x="7668153" y="4641605"/>
            <a:ext cx="824569"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9" name="Rectangle: Rounded Corners 48">
            <a:extLst>
              <a:ext uri="{FF2B5EF4-FFF2-40B4-BE49-F238E27FC236}">
                <a16:creationId xmlns:a16="http://schemas.microsoft.com/office/drawing/2014/main" id="{5415E347-27C6-FABB-7453-DABF1A79CD77}"/>
              </a:ext>
            </a:extLst>
          </p:cNvPr>
          <p:cNvSpPr/>
          <p:nvPr/>
        </p:nvSpPr>
        <p:spPr>
          <a:xfrm>
            <a:off x="5759608" y="4043656"/>
            <a:ext cx="1681656" cy="102313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latin typeface="Helvetica" panose="020B0604020202020204" pitchFamily="34" charset="0"/>
              <a:cs typeface="Helvetica" panose="020B0604020202020204" pitchFamily="34" charset="0"/>
            </a:endParaRPr>
          </a:p>
          <a:p>
            <a:pPr algn="ctr"/>
            <a:r>
              <a:rPr lang="cy-GB" sz="1400">
                <a:solidFill>
                  <a:schemeClr val="bg1"/>
                </a:solidFill>
                <a:latin typeface="Helvetica" panose="020B0604020202020204" pitchFamily="34" charset="0"/>
                <a:cs typeface="Helvetica" panose="020B0604020202020204" pitchFamily="34" charset="0"/>
              </a:rPr>
              <a:t>Dileu myfyrwyr nad ydynt yn dychwelyd</a:t>
            </a:r>
          </a:p>
          <a:p>
            <a:pPr algn="ctr"/>
            <a:endParaRPr lang="en-GB" dirty="0"/>
          </a:p>
        </p:txBody>
      </p:sp>
      <p:sp>
        <p:nvSpPr>
          <p:cNvPr id="14" name="Rectangle: Rounded Corners 13">
            <a:extLst>
              <a:ext uri="{FF2B5EF4-FFF2-40B4-BE49-F238E27FC236}">
                <a16:creationId xmlns:a16="http://schemas.microsoft.com/office/drawing/2014/main" id="{65060F00-60DB-1CB6-7024-AAA694C1AE77}"/>
              </a:ext>
            </a:extLst>
          </p:cNvPr>
          <p:cNvSpPr/>
          <p:nvPr/>
        </p:nvSpPr>
        <p:spPr>
          <a:xfrm>
            <a:off x="2447312" y="5578123"/>
            <a:ext cx="1292772" cy="871825"/>
          </a:xfrm>
          <a:prstGeom prst="roundRect">
            <a:avLst/>
          </a:prstGeom>
          <a:solidFill>
            <a:srgbClr val="D98B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Canllaw i GDLlC</a:t>
            </a:r>
          </a:p>
        </p:txBody>
      </p:sp>
      <p:cxnSp>
        <p:nvCxnSpPr>
          <p:cNvPr id="48" name="Connector: Elbow 47">
            <a:extLst>
              <a:ext uri="{FF2B5EF4-FFF2-40B4-BE49-F238E27FC236}">
                <a16:creationId xmlns:a16="http://schemas.microsoft.com/office/drawing/2014/main" id="{C0F784E1-D0E7-7222-7D05-6C459D40003B}"/>
              </a:ext>
            </a:extLst>
          </p:cNvPr>
          <p:cNvCxnSpPr>
            <a:cxnSpLocks/>
          </p:cNvCxnSpPr>
          <p:nvPr/>
        </p:nvCxnSpPr>
        <p:spPr>
          <a:xfrm rot="10800000" flipV="1">
            <a:off x="1797038" y="4357525"/>
            <a:ext cx="986300" cy="735246"/>
          </a:xfrm>
          <a:prstGeom prst="bentConnector3">
            <a:avLst>
              <a:gd name="adj1" fmla="val 62700"/>
            </a:avLst>
          </a:prstGeom>
          <a:ln w="57150">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BF7399F7-0C8C-7EA6-6D5F-DD7404B8CCA9}"/>
              </a:ext>
            </a:extLst>
          </p:cNvPr>
          <p:cNvCxnSpPr>
            <a:cxnSpLocks/>
          </p:cNvCxnSpPr>
          <p:nvPr/>
        </p:nvCxnSpPr>
        <p:spPr>
          <a:xfrm flipV="1">
            <a:off x="3041147" y="3699528"/>
            <a:ext cx="0" cy="7623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72EE758-6EA9-8F03-5B99-347405149B8C}"/>
              </a:ext>
            </a:extLst>
          </p:cNvPr>
          <p:cNvSpPr/>
          <p:nvPr/>
        </p:nvSpPr>
        <p:spPr>
          <a:xfrm>
            <a:off x="3926657" y="4549597"/>
            <a:ext cx="1292772" cy="871825"/>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y-GB" sz="1400">
                <a:latin typeface="Helvetica" panose="020B0604020202020204" pitchFamily="34" charset="0"/>
                <a:cs typeface="Helvetica" panose="020B0604020202020204" pitchFamily="34" charset="0"/>
              </a:rPr>
              <a:t>Dechrau cael LAs wedi'u llofnodi</a:t>
            </a:r>
          </a:p>
        </p:txBody>
      </p:sp>
      <p:cxnSp>
        <p:nvCxnSpPr>
          <p:cNvPr id="10" name="Straight Arrow Connector 9">
            <a:extLst>
              <a:ext uri="{FF2B5EF4-FFF2-40B4-BE49-F238E27FC236}">
                <a16:creationId xmlns:a16="http://schemas.microsoft.com/office/drawing/2014/main" id="{0BC0AA60-E902-57CD-A4F9-3B9F86C6FB81}"/>
              </a:ext>
            </a:extLst>
          </p:cNvPr>
          <p:cNvCxnSpPr>
            <a:cxnSpLocks/>
          </p:cNvCxnSpPr>
          <p:nvPr/>
        </p:nvCxnSpPr>
        <p:spPr>
          <a:xfrm flipV="1">
            <a:off x="4226819" y="3699528"/>
            <a:ext cx="0" cy="7623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81100"/>
      </p:ext>
    </p:extLst>
  </p:cSld>
  <p:clrMapOvr>
    <a:masterClrMapping/>
  </p:clrMapOvr>
</p:sld>
</file>

<file path=ppt/theme/theme1.xml><?xml version="1.0" encoding="utf-8"?>
<a:theme xmlns:a="http://schemas.openxmlformats.org/drawingml/2006/main" name="Blank Page">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Break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ontent Pages">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End Page">
  <a:themeElements>
    <a:clrScheme name="SLC Office Theme">
      <a:dk1>
        <a:sysClr val="windowText" lastClr="000000"/>
      </a:dk1>
      <a:lt1>
        <a:sysClr val="window" lastClr="FFFFFF"/>
      </a:lt1>
      <a:dk2>
        <a:srgbClr val="0E2841"/>
      </a:dk2>
      <a:lt2>
        <a:srgbClr val="E8E8E8"/>
      </a:lt2>
      <a:accent1>
        <a:srgbClr val="006060"/>
      </a:accent1>
      <a:accent2>
        <a:srgbClr val="E97132"/>
      </a:accent2>
      <a:accent3>
        <a:srgbClr val="AACA3D"/>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9067</TotalTime>
  <Words>2415</Words>
  <Application>Microsoft Office PowerPoint</Application>
  <PresentationFormat>Widescreen</PresentationFormat>
  <Paragraphs>612</Paragraphs>
  <Slides>35</Slides>
  <Notes>28</Notes>
  <HiddenSlides>0</HiddenSlides>
  <MMClips>1</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35</vt:i4>
      </vt:variant>
    </vt:vector>
  </HeadingPairs>
  <TitlesOfParts>
    <vt:vector size="46" baseType="lpstr">
      <vt:lpstr>Aptos</vt:lpstr>
      <vt:lpstr>Arial</vt:lpstr>
      <vt:lpstr>Calibri</vt:lpstr>
      <vt:lpstr>Helvetica</vt:lpstr>
      <vt:lpstr>Wingdings</vt:lpstr>
      <vt:lpstr>Blank Page</vt:lpstr>
      <vt:lpstr>Cover Pages</vt:lpstr>
      <vt:lpstr>Break Pages</vt:lpstr>
      <vt:lpstr>Content Pages</vt:lpstr>
      <vt:lpstr>End Page</vt:lpstr>
      <vt:lpstr>Worksheet</vt:lpstr>
      <vt:lpstr>Fforwm Adolygu Gwasanaethau LCA/GDLlC  </vt:lpstr>
      <vt:lpstr>Agenda </vt:lpstr>
      <vt:lpstr>Safonau Gwasanaeth </vt:lpstr>
      <vt:lpstr>Adroddiadau </vt:lpstr>
      <vt:lpstr>Diwrnodau cyfartalog cytundeb dysgu  </vt:lpstr>
      <vt:lpstr>Cyfartaledd cadarnhad presenoldeb </vt:lpstr>
      <vt:lpstr>Tynnu'n ôl o GDLlC </vt:lpstr>
      <vt:lpstr>Hyrwyddo – gweithio gyda'n gilydd  </vt:lpstr>
      <vt:lpstr>Llinellau amser</vt:lpstr>
      <vt:lpstr>Ceisiadau am LCA/GDLlC  </vt:lpstr>
      <vt:lpstr>LCA Cymru - nifer y ceisiadau  </vt:lpstr>
      <vt:lpstr>Cymhariaeth ar-lein a phapur LCA Cymru </vt:lpstr>
      <vt:lpstr>GDLlC - nifer y ceisiadau  </vt:lpstr>
      <vt:lpstr>Cymhariaeth ar-lein a phapur GDLlC </vt:lpstr>
      <vt:lpstr>Datrys problemau gyda cheisiadau ar-lein </vt:lpstr>
      <vt:lpstr>Dolen tystiolaeth ar goll </vt:lpstr>
      <vt:lpstr>Lanlwytho tystiolaeth </vt:lpstr>
      <vt:lpstr>Cwestiynau cyffredin</vt:lpstr>
      <vt:lpstr>Dileu, Atal neu Wahardd </vt:lpstr>
      <vt:lpstr>PowerPoint Presentation</vt:lpstr>
      <vt:lpstr>Gwelliannau system</vt:lpstr>
      <vt:lpstr>Cytundebau Dysgu</vt:lpstr>
      <vt:lpstr>PowerPoint Presentation</vt:lpstr>
      <vt:lpstr>PowerPoint Presentation</vt:lpstr>
      <vt:lpstr>Diweddariadau gan y Llywodraeth</vt:lpstr>
      <vt:lpstr>PowerPoint Presentation</vt:lpstr>
      <vt:lpstr>Dyddiadau pwysig</vt:lpstr>
      <vt:lpstr>PowerPoint Presentation</vt:lpstr>
      <vt:lpstr>Diweddariad gwasanaeth blwyddyn academaidd 2025/26  </vt:lpstr>
      <vt:lpstr>PowerPoint Presentation</vt:lpstr>
      <vt:lpstr>Cadarnhad presenoldeb LCA Cymru </vt:lpstr>
      <vt:lpstr>Cytundebau Dysgu LCA Cymru  </vt:lpstr>
      <vt:lpstr>Cytundebau Dysgu GDLlC a thynnu'n ôl </vt:lpstr>
      <vt:lpstr>Crynodeb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Brown</dc:creator>
  <cp:lastModifiedBy>Elin Davies</cp:lastModifiedBy>
  <cp:revision>165</cp:revision>
  <dcterms:created xsi:type="dcterms:W3CDTF">2024-10-02T14:47:44Z</dcterms:created>
  <dcterms:modified xsi:type="dcterms:W3CDTF">2026-06-09T19:52:04Z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a6745fb-3f26-4c57-86f8-58701135f02c_Enabled">
    <vt:lpwstr>true</vt:lpwstr>
  </property>
  <property fmtid="{D5CDD505-2E9C-101B-9397-08002B2CF9AE}" pid="3" name="MSIP_Label_aa6745fb-3f26-4c57-86f8-58701135f02c_SetDate">
    <vt:lpwstr>2024-10-02T14:54:14Z</vt:lpwstr>
  </property>
  <property fmtid="{D5CDD505-2E9C-101B-9397-08002B2CF9AE}" pid="4" name="MSIP_Label_aa6745fb-3f26-4c57-86f8-58701135f02c_Method">
    <vt:lpwstr>Privileged</vt:lpwstr>
  </property>
  <property fmtid="{D5CDD505-2E9C-101B-9397-08002B2CF9AE}" pid="5" name="MSIP_Label_aa6745fb-3f26-4c57-86f8-58701135f02c_Name">
    <vt:lpwstr>NO MARKING (PUBLIC)</vt:lpwstr>
  </property>
  <property fmtid="{D5CDD505-2E9C-101B-9397-08002B2CF9AE}" pid="6" name="MSIP_Label_aa6745fb-3f26-4c57-86f8-58701135f02c_SiteId">
    <vt:lpwstr>4c6898a9-8fca-42f9-aa92-82cb3e252bc6</vt:lpwstr>
  </property>
  <property fmtid="{D5CDD505-2E9C-101B-9397-08002B2CF9AE}" pid="7" name="MSIP_Label_aa6745fb-3f26-4c57-86f8-58701135f02c_ActionId">
    <vt:lpwstr>1d64fd3e-34b6-422a-9537-de35b51e4eee</vt:lpwstr>
  </property>
  <property fmtid="{D5CDD505-2E9C-101B-9397-08002B2CF9AE}" pid="8" name="MSIP_Label_aa6745fb-3f26-4c57-86f8-58701135f02c_ContentBits">
    <vt:lpwstr>0</vt:lpwstr>
  </property>
</Properties>
</file>